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5"/>
  </p:notesMasterIdLst>
  <p:sldIdLst>
    <p:sldId id="256" r:id="rId2"/>
    <p:sldId id="258" r:id="rId3"/>
    <p:sldId id="295" r:id="rId4"/>
    <p:sldId id="294" r:id="rId5"/>
    <p:sldId id="259" r:id="rId6"/>
    <p:sldId id="260" r:id="rId7"/>
    <p:sldId id="261" r:id="rId8"/>
    <p:sldId id="270" r:id="rId9"/>
    <p:sldId id="268" r:id="rId10"/>
    <p:sldId id="279" r:id="rId11"/>
    <p:sldId id="262" r:id="rId12"/>
    <p:sldId id="301" r:id="rId13"/>
    <p:sldId id="304" r:id="rId14"/>
    <p:sldId id="302" r:id="rId15"/>
    <p:sldId id="306" r:id="rId16"/>
    <p:sldId id="305" r:id="rId17"/>
    <p:sldId id="296" r:id="rId18"/>
    <p:sldId id="297" r:id="rId19"/>
    <p:sldId id="263" r:id="rId20"/>
    <p:sldId id="274" r:id="rId21"/>
    <p:sldId id="298" r:id="rId22"/>
    <p:sldId id="299" r:id="rId23"/>
    <p:sldId id="307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  <p:bold r:id="rId27"/>
    </p:embeddedFont>
    <p:embeddedFont>
      <p:font typeface="Barlow" panose="00000500000000000000" pitchFamily="2" charset="0"/>
      <p:regular r:id="rId28"/>
      <p:bold r:id="rId29"/>
      <p:italic r:id="rId30"/>
      <p:boldItalic r:id="rId31"/>
    </p:embeddedFont>
    <p:embeddedFont>
      <p:font typeface="Nunito Light" pitchFamily="2" charset="-52"/>
      <p:regular r:id="rId32"/>
      <p: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 Black" panose="00000A00000000000000" pitchFamily="2" charset="0"/>
      <p:bold r:id="rId38"/>
      <p:boldItalic r:id="rId39"/>
    </p:embeddedFont>
    <p:embeddedFont>
      <p:font typeface="Poppins ExtraBold" panose="00000900000000000000" pitchFamily="2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B6A2B0-8AF4-4CDC-A3C3-1E08EC3CBE4A}">
  <a:tblStyle styleId="{C6B6A2B0-8AF4-4CDC-A3C3-1E08EC3CBE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3FB78F-6531-4E96-85F6-63BA56FDC9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>
        <p:scale>
          <a:sx n="150" d="100"/>
          <a:sy n="150" d="100"/>
        </p:scale>
        <p:origin x="1248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>
          <a:extLst>
            <a:ext uri="{FF2B5EF4-FFF2-40B4-BE49-F238E27FC236}">
              <a16:creationId xmlns:a16="http://schemas.microsoft.com/office/drawing/2014/main" id="{DC5A7424-22B4-647E-2328-0D92168D9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4dda1946d_6_370:notes">
            <a:extLst>
              <a:ext uri="{FF2B5EF4-FFF2-40B4-BE49-F238E27FC236}">
                <a16:creationId xmlns:a16="http://schemas.microsoft.com/office/drawing/2014/main" id="{C6CD5283-8DA5-0890-7934-F88487ACC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4dda1946d_6_370:notes">
            <a:extLst>
              <a:ext uri="{FF2B5EF4-FFF2-40B4-BE49-F238E27FC236}">
                <a16:creationId xmlns:a16="http://schemas.microsoft.com/office/drawing/2014/main" id="{21234EBE-A3C8-9BC7-567D-C10577AC8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989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34F69484-21F9-4EB1-B990-4F464615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33ADDFFD-8497-AC0F-9589-F38F4E0570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68FB21E5-9944-448D-4CFC-F469498FD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993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C66F8559-71DE-2D09-40D6-9D4D2A72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82B72679-7C2A-44C3-0722-59044842B9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E3DF2559-74E9-3F2B-293E-46D9B809D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93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>
          <a:extLst>
            <a:ext uri="{FF2B5EF4-FFF2-40B4-BE49-F238E27FC236}">
              <a16:creationId xmlns:a16="http://schemas.microsoft.com/office/drawing/2014/main" id="{0CBF00DF-E5E7-0C63-ACEB-65AB8B50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4dda1946d_4_2679:notes">
            <a:extLst>
              <a:ext uri="{FF2B5EF4-FFF2-40B4-BE49-F238E27FC236}">
                <a16:creationId xmlns:a16="http://schemas.microsoft.com/office/drawing/2014/main" id="{4B4B3CE5-0A45-4484-8661-00CD76D1EA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4dda1946d_4_2679:notes">
            <a:extLst>
              <a:ext uri="{FF2B5EF4-FFF2-40B4-BE49-F238E27FC236}">
                <a16:creationId xmlns:a16="http://schemas.microsoft.com/office/drawing/2014/main" id="{CA535178-7F80-B346-0961-9CA5916CB0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7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>
          <a:extLst>
            <a:ext uri="{FF2B5EF4-FFF2-40B4-BE49-F238E27FC236}">
              <a16:creationId xmlns:a16="http://schemas.microsoft.com/office/drawing/2014/main" id="{F5AC0A95-9AF1-F525-289E-4CC5A8E3C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4dda1946d_6_370:notes">
            <a:extLst>
              <a:ext uri="{FF2B5EF4-FFF2-40B4-BE49-F238E27FC236}">
                <a16:creationId xmlns:a16="http://schemas.microsoft.com/office/drawing/2014/main" id="{A547DBCF-CA72-650A-FBB3-37999A239C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4dda1946d_6_370:notes">
            <a:extLst>
              <a:ext uri="{FF2B5EF4-FFF2-40B4-BE49-F238E27FC236}">
                <a16:creationId xmlns:a16="http://schemas.microsoft.com/office/drawing/2014/main" id="{105E8969-A3C6-E8E9-692C-9EC3C88C1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02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569492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>
            <a:spLocks noGrp="1"/>
          </p:cNvSpPr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subTitle" idx="1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rot="10800000" flipH="1">
              <a:off x="7412165" y="-4359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rot="10800000" flipH="1">
              <a:off x="-201825" y="-1528931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9" name="Google Shape;42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0"/>
          <p:cNvSpPr txBox="1">
            <a:spLocks noGrp="1"/>
          </p:cNvSpPr>
          <p:nvPr>
            <p:ph type="subTitle" idx="1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0"/>
          <p:cNvSpPr txBox="1">
            <a:spLocks noGrp="1"/>
          </p:cNvSpPr>
          <p:nvPr>
            <p:ph type="subTitle" idx="2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0"/>
          <p:cNvSpPr txBox="1">
            <a:spLocks noGrp="1"/>
          </p:cNvSpPr>
          <p:nvPr>
            <p:ph type="subTitle" idx="3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33" name="Google Shape;433;p20"/>
          <p:cNvSpPr txBox="1">
            <a:spLocks noGrp="1"/>
          </p:cNvSpPr>
          <p:nvPr>
            <p:ph type="subTitle" idx="4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1"/>
          <p:cNvSpPr txBox="1">
            <a:spLocks noGrp="1"/>
          </p:cNvSpPr>
          <p:nvPr>
            <p:ph type="subTitle" idx="1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1"/>
          <p:cNvSpPr txBox="1">
            <a:spLocks noGrp="1"/>
          </p:cNvSpPr>
          <p:nvPr>
            <p:ph type="subTitle" idx="2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rot="10800000" flipH="1">
            <a:off x="5675306" y="4959976"/>
            <a:ext cx="1006784" cy="183531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rot="10800000" flipH="1">
              <a:off x="-2306160" y="-314058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rot="10800000" flipH="1">
              <a:off x="7082099" y="48764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rot="10800000" flipH="1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5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7" name="Google Shape;497;p23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rot="10800000" flipH="1">
            <a:off x="7721650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rot="10800000" flipH="1">
              <a:off x="-268961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avLst/>
                <a:gdLst/>
                <a:ahLst/>
                <a:cxnLst/>
                <a:rect l="l" t="t" r="r" b="b"/>
                <a:pathLst>
                  <a:path w="64958" h="33981" extrusionOk="0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rot="10800000" flipH="1">
                <a:off x="-955172" y="-1359417"/>
                <a:ext cx="2979895" cy="1757817"/>
              </a:xfrm>
              <a:custGeom>
                <a:avLst/>
                <a:gdLst/>
                <a:ahLst/>
                <a:cxnLst/>
                <a:rect l="l" t="t" r="r" b="b"/>
                <a:pathLst>
                  <a:path w="111617" h="65842" extrusionOk="0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rot="10800000" flipH="1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ubTitle" idx="1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10800000" flipH="1">
              <a:off x="-427494" y="8097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rot="10800000" flipH="1">
              <a:off x="7861425" y="-9594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rot="10800000" flipH="1">
              <a:off x="-591414" y="-217566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2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3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4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5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6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7" hasCustomPrompt="1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8" hasCustomPrompt="1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9" hasCustomPrompt="1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3" hasCustomPrompt="1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5" hasCustomPrompt="1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1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1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5"/>
          <p:cNvSpPr>
            <a:spLocks noGrp="1"/>
          </p:cNvSpPr>
          <p:nvPr>
            <p:ph type="pic" idx="2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rot="10800000" flipH="1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rot="10800000" flipH="1">
              <a:off x="-79353" y="-11944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rot="10800000" flipH="1">
            <a:off x="6778074" y="4876489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6" r:id="rId11"/>
    <p:sldLayoutId id="2147483667" r:id="rId12"/>
    <p:sldLayoutId id="2147483669" r:id="rId13"/>
    <p:sldLayoutId id="2147483674" r:id="rId14"/>
    <p:sldLayoutId id="2147483677" r:id="rId15"/>
    <p:sldLayoutId id="214748367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Изготвена от: Радослав Русев, Евгени </a:t>
            </a:r>
            <a:r>
              <a:rPr lang="bg-BG" dirty="0" err="1"/>
              <a:t>Карачоров</a:t>
            </a:r>
            <a:r>
              <a:rPr lang="bg-BG" dirty="0"/>
              <a:t>, Владислав Харизанов, Антон Русев, Мартин Мишев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759" name="Google Shape;759;p36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HOTEL RESERVATION SYSTEM</a:t>
            </a:r>
            <a:endParaRPr dirty="0"/>
          </a:p>
        </p:txBody>
      </p:sp>
      <p:grpSp>
        <p:nvGrpSpPr>
          <p:cNvPr id="760" name="Google Shape;760;p36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61" name="Google Shape;761;p36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62" name="Google Shape;762;p36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3" name="Google Shape;763;p36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6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65" name="Google Shape;765;p36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6" name="Google Shape;766;p36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36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8" name="Google Shape;768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" name="Google Shape;769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" name="Google Shape;770;p36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71" name="Google Shape;771;p36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2" name="Google Shape;772;p36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" name="Google Shape;773;p36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74" name="Google Shape;774;p3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75" name="Google Shape;775;p3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3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8" name="Google Shape;77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79" name="Google Shape;77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81" name="Google Shape;781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2" name="Google Shape;782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84" name="Google Shape;784;p3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5" name="Google Shape;785;p3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36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7" name="Google Shape;787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8" name="Google Shape;788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3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90" name="Google Shape;790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1" name="Google Shape;791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A78E6B-357D-22F7-7FD2-8F7AEAB0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1" y="207322"/>
            <a:ext cx="4936829" cy="4521840"/>
          </a:xfrm>
          <a:prstGeom prst="rect">
            <a:avLst/>
          </a:prstGeom>
        </p:spPr>
      </p:pic>
      <p:pic>
        <p:nvPicPr>
          <p:cNvPr id="5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6B4E9E-FBEB-1F5E-7882-801A6C1E8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605" y="207322"/>
            <a:ext cx="5247835" cy="4521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 err="1"/>
              <a:t>Използвани</a:t>
            </a:r>
            <a:r>
              <a:rPr lang="ru-RU" dirty="0"/>
              <a:t> </a:t>
            </a:r>
            <a:r>
              <a:rPr lang="en-US" dirty="0"/>
              <a:t>Trigger-</a:t>
            </a:r>
            <a:r>
              <a:rPr lang="ru-RU" dirty="0"/>
              <a:t>и в </a:t>
            </a:r>
            <a:r>
              <a:rPr lang="ru-RU" dirty="0" err="1"/>
              <a:t>базата</a:t>
            </a:r>
            <a:r>
              <a:rPr lang="ru-RU" dirty="0"/>
              <a:t> </a:t>
            </a:r>
            <a:r>
              <a:rPr lang="ru-RU" dirty="0" err="1"/>
              <a:t>данни</a:t>
            </a:r>
            <a:endParaRPr dirty="0"/>
          </a:p>
        </p:txBody>
      </p:sp>
      <p:sp>
        <p:nvSpPr>
          <p:cNvPr id="947" name="Google Shape;947;p42"/>
          <p:cNvSpPr txBox="1">
            <a:spLocks noGrp="1"/>
          </p:cNvSpPr>
          <p:nvPr>
            <p:ph type="subTitle" idx="1"/>
          </p:nvPr>
        </p:nvSpPr>
        <p:spPr>
          <a:xfrm>
            <a:off x="262034" y="1419528"/>
            <a:ext cx="4767166" cy="2695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b="1" dirty="0"/>
              <a:t>1) </a:t>
            </a:r>
            <a:r>
              <a:rPr lang="en-GB" b="1" dirty="0" err="1"/>
              <a:t>trg_before_payment_complete</a:t>
            </a:r>
            <a:endParaRPr lang="en-GB" b="1" dirty="0"/>
          </a:p>
          <a:p>
            <a:pPr marL="0" indent="0">
              <a:buNone/>
            </a:pPr>
            <a:r>
              <a:rPr lang="bg-BG" b="1" dirty="0"/>
              <a:t>Тип:</a:t>
            </a:r>
            <a:r>
              <a:rPr lang="bg-BG" dirty="0"/>
              <a:t> </a:t>
            </a:r>
            <a:r>
              <a:rPr lang="en-GB" dirty="0"/>
              <a:t>BEFORE UPDATE | </a:t>
            </a:r>
            <a:r>
              <a:rPr lang="bg-BG" b="1" dirty="0"/>
              <a:t>Таблица:</a:t>
            </a:r>
            <a:r>
              <a:rPr lang="bg-BG" dirty="0"/>
              <a:t> </a:t>
            </a:r>
            <a:r>
              <a:rPr lang="en-GB" dirty="0"/>
              <a:t>Payments</a:t>
            </a:r>
          </a:p>
          <a:p>
            <a:pPr marL="0" indent="0">
              <a:buNone/>
            </a:pPr>
            <a:r>
              <a:rPr lang="bg-BG" b="1" dirty="0"/>
              <a:t>Какво прави:</a:t>
            </a:r>
            <a:endParaRPr lang="bg-BG" dirty="0"/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Проверява дали резервацията съществува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Проверява дали сумата не е по-малка от </a:t>
            </a:r>
            <a:r>
              <a:rPr lang="en-GB" dirty="0" err="1"/>
              <a:t>total_price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Ако не е „</a:t>
            </a:r>
            <a:r>
              <a:rPr lang="en-GB" dirty="0"/>
              <a:t>pay at check-in“, </a:t>
            </a:r>
            <a:r>
              <a:rPr lang="bg-BG" dirty="0"/>
              <a:t>плащането трябва да е пълно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b="1" dirty="0"/>
              <a:t>3) </a:t>
            </a:r>
            <a:r>
              <a:rPr lang="en-GB" b="1" dirty="0" err="1"/>
              <a:t>trg_room_type_delete_check</a:t>
            </a:r>
            <a:endParaRPr lang="en-GB" b="1" dirty="0"/>
          </a:p>
          <a:p>
            <a:pPr marL="0" indent="0">
              <a:buNone/>
            </a:pPr>
            <a:r>
              <a:rPr lang="bg-BG" b="1" dirty="0"/>
              <a:t>Тип:</a:t>
            </a:r>
            <a:r>
              <a:rPr lang="bg-BG" dirty="0"/>
              <a:t> </a:t>
            </a:r>
            <a:r>
              <a:rPr lang="en-GB" dirty="0"/>
              <a:t>BEFORE DELETE | </a:t>
            </a:r>
            <a:r>
              <a:rPr lang="bg-BG" b="1" dirty="0"/>
              <a:t>Таблица:</a:t>
            </a:r>
            <a:r>
              <a:rPr lang="bg-BG" dirty="0"/>
              <a:t> </a:t>
            </a:r>
            <a:r>
              <a:rPr lang="en-GB" dirty="0" err="1"/>
              <a:t>Room_Types</a:t>
            </a:r>
            <a:endParaRPr lang="en-GB" dirty="0"/>
          </a:p>
          <a:p>
            <a:pPr marL="0" indent="0">
              <a:buNone/>
            </a:pPr>
            <a:r>
              <a:rPr lang="bg-BG" b="1" dirty="0"/>
              <a:t>Какво прави:</a:t>
            </a:r>
            <a:endParaRPr lang="en-US" b="1" dirty="0"/>
          </a:p>
          <a:p>
            <a:r>
              <a:rPr lang="bg-BG" dirty="0"/>
              <a:t>Не позволява изтриване на </a:t>
            </a:r>
            <a:r>
              <a:rPr lang="en-GB" dirty="0"/>
              <a:t>Room Type, </a:t>
            </a:r>
            <a:r>
              <a:rPr lang="bg-BG" dirty="0"/>
              <a:t>ако има свързани </a:t>
            </a:r>
            <a:r>
              <a:rPr lang="en-GB" dirty="0"/>
              <a:t>Rooms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Google Shape;947;p42">
            <a:extLst>
              <a:ext uri="{FF2B5EF4-FFF2-40B4-BE49-F238E27FC236}">
                <a16:creationId xmlns:a16="http://schemas.microsoft.com/office/drawing/2014/main" id="{FAFAEA13-D4B2-C172-0D06-381D0B9BC010}"/>
              </a:ext>
            </a:extLst>
          </p:cNvPr>
          <p:cNvSpPr txBox="1">
            <a:spLocks/>
          </p:cNvSpPr>
          <p:nvPr/>
        </p:nvSpPr>
        <p:spPr>
          <a:xfrm>
            <a:off x="4948334" y="1419528"/>
            <a:ext cx="4767166" cy="269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b="1" dirty="0"/>
              <a:t>2) </a:t>
            </a:r>
            <a:r>
              <a:rPr lang="en-GB" b="1" dirty="0" err="1"/>
              <a:t>trg_reservation_room_overlap_check</a:t>
            </a:r>
            <a:endParaRPr lang="en-GB" b="1" dirty="0"/>
          </a:p>
          <a:p>
            <a:pPr marL="0" indent="0">
              <a:buNone/>
            </a:pPr>
            <a:r>
              <a:rPr lang="bg-BG" b="1" dirty="0"/>
              <a:t>Тип:</a:t>
            </a:r>
            <a:r>
              <a:rPr lang="bg-BG" dirty="0"/>
              <a:t> </a:t>
            </a:r>
            <a:r>
              <a:rPr lang="en-GB" dirty="0"/>
              <a:t>BEFORE INSERT | </a:t>
            </a:r>
            <a:r>
              <a:rPr lang="bg-BG" b="1" dirty="0"/>
              <a:t>Таблица:</a:t>
            </a:r>
            <a:r>
              <a:rPr lang="bg-BG" dirty="0"/>
              <a:t> </a:t>
            </a:r>
            <a:r>
              <a:rPr lang="en-GB" dirty="0" err="1"/>
              <a:t>Reservation_Rooms</a:t>
            </a:r>
            <a:endParaRPr lang="en-GB" dirty="0"/>
          </a:p>
          <a:p>
            <a:pPr marL="0" indent="0">
              <a:buNone/>
            </a:pPr>
            <a:r>
              <a:rPr lang="bg-BG" b="1" dirty="0"/>
              <a:t>Какво прави:</a:t>
            </a:r>
            <a:endParaRPr lang="bg-BG" dirty="0"/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Проверява дали стаята е достъпна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Блокира стаи в ремонт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Открива застъпващи се резервации</a:t>
            </a:r>
          </a:p>
          <a:p>
            <a:pPr marL="0" indent="0">
              <a:buFont typeface="Barlow"/>
              <a:buNone/>
            </a:pPr>
            <a:endParaRPr lang="bg-BG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6;p49">
            <a:extLst>
              <a:ext uri="{FF2B5EF4-FFF2-40B4-BE49-F238E27FC236}">
                <a16:creationId xmlns:a16="http://schemas.microsoft.com/office/drawing/2014/main" id="{1DCFD445-9FC5-42F6-5724-49D1E7FCDB20}"/>
              </a:ext>
            </a:extLst>
          </p:cNvPr>
          <p:cNvSpPr/>
          <p:nvPr/>
        </p:nvSpPr>
        <p:spPr>
          <a:xfrm rot="10800000">
            <a:off x="6451131" y="-1740752"/>
            <a:ext cx="4392129" cy="259071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852B7-A8E0-F4EF-F197-432170AF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079"/>
            <a:ext cx="9144000" cy="1260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036A2-524A-9D6F-86D7-CCFC82FE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2388533"/>
            <a:ext cx="75723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66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4BBC21-BD69-6019-BE0B-306196C9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1" y="0"/>
            <a:ext cx="6004558" cy="3377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EA013-AB11-DF41-9827-29304B38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7" y="3377564"/>
            <a:ext cx="50006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D43B-3CFD-4D1C-DCF4-158A617B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427"/>
            <a:ext cx="9144000" cy="2272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BE3B6B-E6B2-5E1B-F51C-6A65B33D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2856547"/>
            <a:ext cx="72675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3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6;p49">
            <a:extLst>
              <a:ext uri="{FF2B5EF4-FFF2-40B4-BE49-F238E27FC236}">
                <a16:creationId xmlns:a16="http://schemas.microsoft.com/office/drawing/2014/main" id="{6F134707-FE29-628D-47AF-90DA91D035FB}"/>
              </a:ext>
            </a:extLst>
          </p:cNvPr>
          <p:cNvSpPr/>
          <p:nvPr/>
        </p:nvSpPr>
        <p:spPr>
          <a:xfrm rot="10800000">
            <a:off x="6736881" y="-1874102"/>
            <a:ext cx="4392129" cy="259071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A1FB6-2CD4-791F-BA23-74980FD1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06" y="3419188"/>
            <a:ext cx="6001588" cy="685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E7F20-478F-799C-0E69-BB10AB52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161"/>
            <a:ext cx="9144000" cy="3226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958552-C340-617A-9875-FB8E692F3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153" y="4230966"/>
            <a:ext cx="6401693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0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6;p49">
            <a:extLst>
              <a:ext uri="{FF2B5EF4-FFF2-40B4-BE49-F238E27FC236}">
                <a16:creationId xmlns:a16="http://schemas.microsoft.com/office/drawing/2014/main" id="{8A806A86-96F8-209D-D502-28FD49C90096}"/>
              </a:ext>
            </a:extLst>
          </p:cNvPr>
          <p:cNvSpPr/>
          <p:nvPr/>
        </p:nvSpPr>
        <p:spPr>
          <a:xfrm rot="10800000">
            <a:off x="6384456" y="-2064602"/>
            <a:ext cx="4392129" cy="259071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A3BB0-9865-7F0B-FA76-EECDD827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41"/>
            <a:ext cx="9144000" cy="2874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E59E8-949D-4404-0EF4-939D27F9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60" y="3965170"/>
            <a:ext cx="6010275" cy="485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2AF9BB-4608-7ED4-2EE8-C9EC587D2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362" y="3187021"/>
            <a:ext cx="697327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77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>
          <a:extLst>
            <a:ext uri="{FF2B5EF4-FFF2-40B4-BE49-F238E27FC236}">
              <a16:creationId xmlns:a16="http://schemas.microsoft.com/office/drawing/2014/main" id="{37385FF4-1C54-A783-5623-CA477AB15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20B9FA4-0D3B-ACBC-2C35-10B40AFD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" y="364747"/>
            <a:ext cx="5878701" cy="4270000"/>
          </a:xfrm>
          <a:prstGeom prst="rect">
            <a:avLst/>
          </a:prstGeom>
        </p:spPr>
      </p:pic>
      <p:pic>
        <p:nvPicPr>
          <p:cNvPr id="35" name="Content Placeholder 7" descr="A computer code with text&#10;&#10;Description automatically generated">
            <a:extLst>
              <a:ext uri="{FF2B5EF4-FFF2-40B4-BE49-F238E27FC236}">
                <a16:creationId xmlns:a16="http://schemas.microsoft.com/office/drawing/2014/main" id="{965C7442-40E5-EDA5-F372-C6D3BF09C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818" y="259882"/>
            <a:ext cx="5041737" cy="2706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49">
            <a:extLst>
              <a:ext uri="{FF2B5EF4-FFF2-40B4-BE49-F238E27FC236}">
                <a16:creationId xmlns:a16="http://schemas.microsoft.com/office/drawing/2014/main" id="{99F25011-AD9E-4B37-BA22-8100B68BB0AC}"/>
              </a:ext>
            </a:extLst>
          </p:cNvPr>
          <p:cNvSpPr/>
          <p:nvPr/>
        </p:nvSpPr>
        <p:spPr>
          <a:xfrm rot="10800000">
            <a:off x="4751872" y="-1928492"/>
            <a:ext cx="4392129" cy="259071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9">
            <a:extLst>
              <a:ext uri="{FF2B5EF4-FFF2-40B4-BE49-F238E27FC236}">
                <a16:creationId xmlns:a16="http://schemas.microsoft.com/office/drawing/2014/main" id="{37E5D550-5516-5AE8-0004-A196EB75D71B}"/>
              </a:ext>
            </a:extLst>
          </p:cNvPr>
          <p:cNvSpPr/>
          <p:nvPr/>
        </p:nvSpPr>
        <p:spPr>
          <a:xfrm flipH="1">
            <a:off x="-1267675" y="4240817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891;p39">
            <a:extLst>
              <a:ext uri="{FF2B5EF4-FFF2-40B4-BE49-F238E27FC236}">
                <a16:creationId xmlns:a16="http://schemas.microsoft.com/office/drawing/2014/main" id="{32B50450-6516-7AD5-099F-7BE037F67A0F}"/>
              </a:ext>
            </a:extLst>
          </p:cNvPr>
          <p:cNvGrpSpPr/>
          <p:nvPr/>
        </p:nvGrpSpPr>
        <p:grpSpPr>
          <a:xfrm flipH="1">
            <a:off x="7121175" y="3129534"/>
            <a:ext cx="3094729" cy="1111283"/>
            <a:chOff x="1748550" y="1613039"/>
            <a:chExt cx="3842475" cy="1379962"/>
          </a:xfrm>
        </p:grpSpPr>
        <p:grpSp>
          <p:nvGrpSpPr>
            <p:cNvPr id="5" name="Google Shape;892;p39">
              <a:extLst>
                <a:ext uri="{FF2B5EF4-FFF2-40B4-BE49-F238E27FC236}">
                  <a16:creationId xmlns:a16="http://schemas.microsoft.com/office/drawing/2014/main" id="{1F06DDFC-A7F3-01BF-7C38-173B3A49D78C}"/>
                </a:ext>
              </a:extLst>
            </p:cNvPr>
            <p:cNvGrpSpPr/>
            <p:nvPr/>
          </p:nvGrpSpPr>
          <p:grpSpPr>
            <a:xfrm>
              <a:off x="1754675" y="2577138"/>
              <a:ext cx="1945675" cy="56700"/>
              <a:chOff x="1754675" y="2661275"/>
              <a:chExt cx="1945675" cy="56700"/>
            </a:xfrm>
          </p:grpSpPr>
          <p:cxnSp>
            <p:nvCxnSpPr>
              <p:cNvPr id="22" name="Google Shape;893;p39">
                <a:extLst>
                  <a:ext uri="{FF2B5EF4-FFF2-40B4-BE49-F238E27FC236}">
                    <a16:creationId xmlns:a16="http://schemas.microsoft.com/office/drawing/2014/main" id="{D62AD50D-F6E2-3031-76AD-6FECED0EDDDC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" name="Google Shape;894;p39">
                <a:extLst>
                  <a:ext uri="{FF2B5EF4-FFF2-40B4-BE49-F238E27FC236}">
                    <a16:creationId xmlns:a16="http://schemas.microsoft.com/office/drawing/2014/main" id="{06F4EC61-D43A-ADA5-9EB1-05D0C72BDA33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95;p39">
              <a:extLst>
                <a:ext uri="{FF2B5EF4-FFF2-40B4-BE49-F238E27FC236}">
                  <a16:creationId xmlns:a16="http://schemas.microsoft.com/office/drawing/2014/main" id="{83800E55-1897-A8C1-8F31-7D27FD79A75D}"/>
                </a:ext>
              </a:extLst>
            </p:cNvPr>
            <p:cNvGrpSpPr/>
            <p:nvPr/>
          </p:nvGrpSpPr>
          <p:grpSpPr>
            <a:xfrm>
              <a:off x="1754616" y="2823901"/>
              <a:ext cx="1938597" cy="169100"/>
              <a:chOff x="1754675" y="2824000"/>
              <a:chExt cx="4728285" cy="412439"/>
            </a:xfrm>
          </p:grpSpPr>
          <p:sp>
            <p:nvSpPr>
              <p:cNvPr id="20" name="Google Shape;896;p39">
                <a:extLst>
                  <a:ext uri="{FF2B5EF4-FFF2-40B4-BE49-F238E27FC236}">
                    <a16:creationId xmlns:a16="http://schemas.microsoft.com/office/drawing/2014/main" id="{45FC43C7-0616-7264-48EE-2A39D16A1962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" name="Google Shape;897;p39">
                <a:extLst>
                  <a:ext uri="{FF2B5EF4-FFF2-40B4-BE49-F238E27FC236}">
                    <a16:creationId xmlns:a16="http://schemas.microsoft.com/office/drawing/2014/main" id="{64496AAB-B1E8-358B-70A1-34E2472C7ED8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898;p39">
              <a:extLst>
                <a:ext uri="{FF2B5EF4-FFF2-40B4-BE49-F238E27FC236}">
                  <a16:creationId xmlns:a16="http://schemas.microsoft.com/office/drawing/2014/main" id="{FB68FE25-C977-00F6-86AB-5661ADA8B59E}"/>
                </a:ext>
              </a:extLst>
            </p:cNvPr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18" name="Google Shape;899;p39">
                <a:extLst>
                  <a:ext uri="{FF2B5EF4-FFF2-40B4-BE49-F238E27FC236}">
                    <a16:creationId xmlns:a16="http://schemas.microsoft.com/office/drawing/2014/main" id="{05408BEB-140A-E579-A914-CFD53278058A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" name="Google Shape;900;p39">
                <a:extLst>
                  <a:ext uri="{FF2B5EF4-FFF2-40B4-BE49-F238E27FC236}">
                    <a16:creationId xmlns:a16="http://schemas.microsoft.com/office/drawing/2014/main" id="{925861FB-D58E-F2FE-DABA-F6B9371FDB34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01;p39">
              <a:extLst>
                <a:ext uri="{FF2B5EF4-FFF2-40B4-BE49-F238E27FC236}">
                  <a16:creationId xmlns:a16="http://schemas.microsoft.com/office/drawing/2014/main" id="{390FAB71-1A19-282A-29DE-28E7F39D1207}"/>
                </a:ext>
              </a:extLst>
            </p:cNvPr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16" name="Google Shape;902;p39">
                <a:extLst>
                  <a:ext uri="{FF2B5EF4-FFF2-40B4-BE49-F238E27FC236}">
                    <a16:creationId xmlns:a16="http://schemas.microsoft.com/office/drawing/2014/main" id="{D1B4F9B7-569A-7F6D-96DC-CADA8870B0CA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" name="Google Shape;903;p39">
                <a:extLst>
                  <a:ext uri="{FF2B5EF4-FFF2-40B4-BE49-F238E27FC236}">
                    <a16:creationId xmlns:a16="http://schemas.microsoft.com/office/drawing/2014/main" id="{897F48D1-25DF-B4B1-EB70-EA4280A7FFE7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04;p39">
              <a:extLst>
                <a:ext uri="{FF2B5EF4-FFF2-40B4-BE49-F238E27FC236}">
                  <a16:creationId xmlns:a16="http://schemas.microsoft.com/office/drawing/2014/main" id="{A6A8BC25-B9ED-B78D-3504-61A424B8BC26}"/>
                </a:ext>
              </a:extLst>
            </p:cNvPr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14" name="Google Shape;905;p39">
                <a:extLst>
                  <a:ext uri="{FF2B5EF4-FFF2-40B4-BE49-F238E27FC236}">
                    <a16:creationId xmlns:a16="http://schemas.microsoft.com/office/drawing/2014/main" id="{9826D16C-CCAF-B286-3088-54156B0EFA70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906;p39">
                <a:extLst>
                  <a:ext uri="{FF2B5EF4-FFF2-40B4-BE49-F238E27FC236}">
                    <a16:creationId xmlns:a16="http://schemas.microsoft.com/office/drawing/2014/main" id="{1DBAB52B-2C57-EEC4-0898-1D610EFDBB52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07;p39">
              <a:extLst>
                <a:ext uri="{FF2B5EF4-FFF2-40B4-BE49-F238E27FC236}">
                  <a16:creationId xmlns:a16="http://schemas.microsoft.com/office/drawing/2014/main" id="{9D6686BC-C82C-71BE-2C8E-0F2B40985093}"/>
                </a:ext>
              </a:extLst>
            </p:cNvPr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12" name="Google Shape;908;p39">
                <a:extLst>
                  <a:ext uri="{FF2B5EF4-FFF2-40B4-BE49-F238E27FC236}">
                    <a16:creationId xmlns:a16="http://schemas.microsoft.com/office/drawing/2014/main" id="{5CC05C92-300A-A190-0AC6-9362A7B9681C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" name="Google Shape;909;p39">
                <a:extLst>
                  <a:ext uri="{FF2B5EF4-FFF2-40B4-BE49-F238E27FC236}">
                    <a16:creationId xmlns:a16="http://schemas.microsoft.com/office/drawing/2014/main" id="{3CBA7454-D912-7E1E-E7D7-0CD3819D8561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881;p39">
            <a:extLst>
              <a:ext uri="{FF2B5EF4-FFF2-40B4-BE49-F238E27FC236}">
                <a16:creationId xmlns:a16="http://schemas.microsoft.com/office/drawing/2014/main" id="{1D3BE28C-516A-7774-FAAF-F100D3D51E71}"/>
              </a:ext>
            </a:extLst>
          </p:cNvPr>
          <p:cNvGrpSpPr/>
          <p:nvPr/>
        </p:nvGrpSpPr>
        <p:grpSpPr>
          <a:xfrm>
            <a:off x="-1334842" y="-199736"/>
            <a:ext cx="3140396" cy="541907"/>
            <a:chOff x="-528216" y="3116173"/>
            <a:chExt cx="3140396" cy="541907"/>
          </a:xfrm>
        </p:grpSpPr>
        <p:grpSp>
          <p:nvGrpSpPr>
            <p:cNvPr id="25" name="Google Shape;882;p39">
              <a:extLst>
                <a:ext uri="{FF2B5EF4-FFF2-40B4-BE49-F238E27FC236}">
                  <a16:creationId xmlns:a16="http://schemas.microsoft.com/office/drawing/2014/main" id="{0C35B8D4-6B30-96AA-2955-00ADD0861711}"/>
                </a:ext>
              </a:extLst>
            </p:cNvPr>
            <p:cNvGrpSpPr/>
            <p:nvPr/>
          </p:nvGrpSpPr>
          <p:grpSpPr>
            <a:xfrm>
              <a:off x="-528216" y="3434317"/>
              <a:ext cx="2877996" cy="223763"/>
              <a:chOff x="1748550" y="2064750"/>
              <a:chExt cx="3573375" cy="277863"/>
            </a:xfrm>
          </p:grpSpPr>
          <p:sp>
            <p:nvSpPr>
              <p:cNvPr id="32" name="Google Shape;883;p39">
                <a:extLst>
                  <a:ext uri="{FF2B5EF4-FFF2-40B4-BE49-F238E27FC236}">
                    <a16:creationId xmlns:a16="http://schemas.microsoft.com/office/drawing/2014/main" id="{64DB744D-76F8-6987-9AE0-13393619A2CF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" name="Google Shape;884;p39">
                <a:extLst>
                  <a:ext uri="{FF2B5EF4-FFF2-40B4-BE49-F238E27FC236}">
                    <a16:creationId xmlns:a16="http://schemas.microsoft.com/office/drawing/2014/main" id="{D94B3420-610A-FC82-1F68-0EC9F8070BE3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885;p39">
              <a:extLst>
                <a:ext uri="{FF2B5EF4-FFF2-40B4-BE49-F238E27FC236}">
                  <a16:creationId xmlns:a16="http://schemas.microsoft.com/office/drawing/2014/main" id="{A58D6A51-E6F9-32B1-79CB-389776652B53}"/>
                </a:ext>
              </a:extLst>
            </p:cNvPr>
            <p:cNvGrpSpPr/>
            <p:nvPr/>
          </p:nvGrpSpPr>
          <p:grpSpPr>
            <a:xfrm>
              <a:off x="-528208" y="3317016"/>
              <a:ext cx="2430741" cy="185537"/>
              <a:chOff x="1748547" y="1392116"/>
              <a:chExt cx="5911958" cy="451312"/>
            </a:xfrm>
          </p:grpSpPr>
          <p:sp>
            <p:nvSpPr>
              <p:cNvPr id="30" name="Google Shape;886;p39">
                <a:extLst>
                  <a:ext uri="{FF2B5EF4-FFF2-40B4-BE49-F238E27FC236}">
                    <a16:creationId xmlns:a16="http://schemas.microsoft.com/office/drawing/2014/main" id="{40103D2B-98DF-2251-E2A7-5BEF3B9E39FB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" name="Google Shape;887;p39">
                <a:extLst>
                  <a:ext uri="{FF2B5EF4-FFF2-40B4-BE49-F238E27FC236}">
                    <a16:creationId xmlns:a16="http://schemas.microsoft.com/office/drawing/2014/main" id="{822A8471-5701-98F5-0933-3A901C35FC6B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888;p39">
              <a:extLst>
                <a:ext uri="{FF2B5EF4-FFF2-40B4-BE49-F238E27FC236}">
                  <a16:creationId xmlns:a16="http://schemas.microsoft.com/office/drawing/2014/main" id="{DEEAFFBF-8273-4FEB-FA4C-726C84894E04}"/>
                </a:ext>
              </a:extLst>
            </p:cNvPr>
            <p:cNvGrpSpPr/>
            <p:nvPr/>
          </p:nvGrpSpPr>
          <p:grpSpPr>
            <a:xfrm>
              <a:off x="-528216" y="3116173"/>
              <a:ext cx="3140396" cy="45661"/>
              <a:chOff x="1748550" y="1449263"/>
              <a:chExt cx="3899175" cy="56700"/>
            </a:xfrm>
          </p:grpSpPr>
          <p:cxnSp>
            <p:nvCxnSpPr>
              <p:cNvPr id="28" name="Google Shape;889;p39">
                <a:extLst>
                  <a:ext uri="{FF2B5EF4-FFF2-40B4-BE49-F238E27FC236}">
                    <a16:creationId xmlns:a16="http://schemas.microsoft.com/office/drawing/2014/main" id="{18E8F0C4-0107-7EBD-0D0F-1BA9355F2809}"/>
                  </a:ext>
                </a:extLst>
              </p:cNvPr>
              <p:cNvCxnSpPr/>
              <p:nvPr/>
            </p:nvCxnSpPr>
            <p:spPr>
              <a:xfrm>
                <a:off x="1748550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890;p39">
                <a:extLst>
                  <a:ext uri="{FF2B5EF4-FFF2-40B4-BE49-F238E27FC236}">
                    <a16:creationId xmlns:a16="http://schemas.microsoft.com/office/drawing/2014/main" id="{85BF2093-CBB7-9E24-29AE-E9E7CAF4FC88}"/>
                  </a:ext>
                </a:extLst>
              </p:cNvPr>
              <p:cNvSpPr/>
              <p:nvPr/>
            </p:nvSpPr>
            <p:spPr>
              <a:xfrm>
                <a:off x="5591025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9112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8D9E8FEC-21D2-8DCF-13EE-198A6FAB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F85F7ADD-0A30-0F9E-8BCC-41B2A0B4DA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dirty="0"/>
              <a:t>Процедури</a:t>
            </a:r>
            <a:endParaRPr dirty="0"/>
          </a:p>
        </p:txBody>
      </p:sp>
      <p:sp>
        <p:nvSpPr>
          <p:cNvPr id="941" name="Google Shape;941;p41">
            <a:extLst>
              <a:ext uri="{FF2B5EF4-FFF2-40B4-BE49-F238E27FC236}">
                <a16:creationId xmlns:a16="http://schemas.microsoft.com/office/drawing/2014/main" id="{46969289-451E-AED2-DC0D-6960B4E0CD3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48075" y="1519949"/>
            <a:ext cx="3223900" cy="262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 err="1"/>
              <a:t>PerformRoomCheckIn</a:t>
            </a:r>
            <a:endParaRPr lang="en-GB" b="1" dirty="0"/>
          </a:p>
          <a:p>
            <a:pPr algn="ctr"/>
            <a:endParaRPr lang="en-GB" b="1" dirty="0"/>
          </a:p>
          <a:p>
            <a:pPr marL="0" indent="0"/>
            <a:r>
              <a:rPr lang="bg-BG" dirty="0"/>
              <a:t>Процедурата </a:t>
            </a:r>
            <a:r>
              <a:rPr lang="en-GB" dirty="0" err="1"/>
              <a:t>PerformRoomCheckIn</a:t>
            </a:r>
            <a:r>
              <a:rPr lang="en-GB" dirty="0"/>
              <a:t> </a:t>
            </a:r>
            <a:r>
              <a:rPr lang="bg-BG" dirty="0"/>
              <a:t>управлява процеса на настаняване на гост в хотелска стая. Тя валидира съществуването и статуса на резервацията, проверява дали плащането е завършено и потвърждава, че стаята е свързана с конкретната резервация. При успешни проверки, процедурата автоматично променя статуса на стаята на „</a:t>
            </a:r>
            <a:r>
              <a:rPr lang="en-GB" dirty="0"/>
              <a:t>Occupied“ </a:t>
            </a:r>
            <a:r>
              <a:rPr lang="bg-BG" dirty="0"/>
              <a:t>и актуализира статуса на резервацията на „</a:t>
            </a:r>
            <a:r>
              <a:rPr lang="en-GB" dirty="0"/>
              <a:t>Checked-in“.</a:t>
            </a:r>
          </a:p>
        </p:txBody>
      </p:sp>
      <p:sp>
        <p:nvSpPr>
          <p:cNvPr id="2" name="Google Shape;941;p41">
            <a:extLst>
              <a:ext uri="{FF2B5EF4-FFF2-40B4-BE49-F238E27FC236}">
                <a16:creationId xmlns:a16="http://schemas.microsoft.com/office/drawing/2014/main" id="{7B04CBE3-CABE-F761-3BB8-65B88B24CDC3}"/>
              </a:ext>
            </a:extLst>
          </p:cNvPr>
          <p:cNvSpPr txBox="1">
            <a:spLocks/>
          </p:cNvSpPr>
          <p:nvPr/>
        </p:nvSpPr>
        <p:spPr>
          <a:xfrm>
            <a:off x="4772027" y="1515898"/>
            <a:ext cx="3223900" cy="262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GB" b="1" dirty="0" err="1"/>
              <a:t>PerformRoomCheckIn</a:t>
            </a:r>
            <a:endParaRPr lang="en-GB" b="1" dirty="0"/>
          </a:p>
          <a:p>
            <a:pPr algn="ctr"/>
            <a:endParaRPr lang="en-GB" b="1" dirty="0"/>
          </a:p>
          <a:p>
            <a:pPr marL="0" indent="0"/>
            <a:r>
              <a:rPr lang="bg-BG" dirty="0"/>
              <a:t>Процедурата </a:t>
            </a:r>
            <a:r>
              <a:rPr lang="en-GB" dirty="0" err="1"/>
              <a:t>PerformRoomCheckOut</a:t>
            </a:r>
            <a:r>
              <a:rPr lang="en-GB" dirty="0"/>
              <a:t> </a:t>
            </a:r>
            <a:r>
              <a:rPr lang="bg-BG" dirty="0"/>
              <a:t>автоматизира процеса на напускане на хотела. Тя проверява дали стаята действително е в статус „</a:t>
            </a:r>
            <a:r>
              <a:rPr lang="en-GB" dirty="0"/>
              <a:t>Occupied“ </a:t>
            </a:r>
            <a:r>
              <a:rPr lang="bg-BG" dirty="0"/>
              <a:t>и след това променя състоянието ѝ на „</a:t>
            </a:r>
            <a:r>
              <a:rPr lang="en-GB" dirty="0"/>
              <a:t>Cleaning“. </a:t>
            </a:r>
            <a:r>
              <a:rPr lang="bg-BG" dirty="0"/>
              <a:t>След това системата проверява дали има други заети стаи, свързани със същата резервация, и ако няма, автоматично актуализира статуса на резервацията на „</a:t>
            </a:r>
            <a:r>
              <a:rPr lang="en-GB" dirty="0"/>
              <a:t>Checked-out“, </a:t>
            </a:r>
            <a:r>
              <a:rPr lang="bg-BG" dirty="0"/>
              <a:t>като по този начин се гарантира коректно приключване на престоя.</a:t>
            </a:r>
          </a:p>
        </p:txBody>
      </p:sp>
    </p:spTree>
    <p:extLst>
      <p:ext uri="{BB962C8B-B14F-4D97-AF65-F5344CB8AC3E}">
        <p14:creationId xmlns:p14="http://schemas.microsoft.com/office/powerpoint/2010/main" val="133639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1B0399-65C1-7C77-3174-741CEB53F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66" y="161925"/>
            <a:ext cx="5510784" cy="3109055"/>
          </a:xfrm>
          <a:prstGeom prst="rect">
            <a:avLst/>
          </a:prstGeom>
        </p:spPr>
      </p:pic>
      <p:pic>
        <p:nvPicPr>
          <p:cNvPr id="13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C03A35-252C-BE61-4A67-A9529F091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" y="3270980"/>
            <a:ext cx="4968807" cy="164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A9A8EC-2D6B-D5C8-55A4-461C26F32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6" y="365232"/>
            <a:ext cx="4343400" cy="441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dirty="0"/>
              <a:t>Анализ на изискванията</a:t>
            </a:r>
            <a:endParaRPr dirty="0"/>
          </a:p>
        </p:txBody>
      </p:sp>
      <p:sp>
        <p:nvSpPr>
          <p:cNvPr id="806" name="Google Shape;806;p38"/>
          <p:cNvSpPr txBox="1">
            <a:spLocks noGrp="1"/>
          </p:cNvSpPr>
          <p:nvPr>
            <p:ph type="subTitle" idx="4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/>
            <a:r>
              <a:rPr lang="en-US" dirty="0"/>
              <a:t>Rooms</a:t>
            </a:r>
          </a:p>
        </p:txBody>
      </p:sp>
      <p:sp>
        <p:nvSpPr>
          <p:cNvPr id="807" name="Google Shape;807;p38"/>
          <p:cNvSpPr txBox="1">
            <a:spLocks noGrp="1"/>
          </p:cNvSpPr>
          <p:nvPr>
            <p:ph type="subTitle" idx="5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/>
            <a:r>
              <a:rPr lang="en-US" dirty="0"/>
              <a:t>Services</a:t>
            </a:r>
          </a:p>
        </p:txBody>
      </p:sp>
      <p:sp>
        <p:nvSpPr>
          <p:cNvPr id="808" name="Google Shape;808;p38"/>
          <p:cNvSpPr txBox="1">
            <a:spLocks noGrp="1"/>
          </p:cNvSpPr>
          <p:nvPr>
            <p:ph type="subTitle" idx="1"/>
          </p:nvPr>
        </p:nvSpPr>
        <p:spPr>
          <a:xfrm>
            <a:off x="2321948" y="32763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/>
            <a:r>
              <a:rPr lang="en-US" dirty="0"/>
              <a:t>Customers</a:t>
            </a:r>
          </a:p>
        </p:txBody>
      </p:sp>
      <p:sp>
        <p:nvSpPr>
          <p:cNvPr id="809" name="Google Shape;809;p38"/>
          <p:cNvSpPr txBox="1">
            <a:spLocks noGrp="1"/>
          </p:cNvSpPr>
          <p:nvPr>
            <p:ph type="subTitle" idx="2"/>
          </p:nvPr>
        </p:nvSpPr>
        <p:spPr>
          <a:xfrm>
            <a:off x="4716422" y="32763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/>
            <a:r>
              <a:rPr lang="en-US" dirty="0"/>
              <a:t>Payments</a:t>
            </a:r>
            <a:endParaRPr lang="bg-BG" dirty="0"/>
          </a:p>
        </p:txBody>
      </p:sp>
      <p:sp>
        <p:nvSpPr>
          <p:cNvPr id="811" name="Google Shape;811;p38"/>
          <p:cNvSpPr/>
          <p:nvPr/>
        </p:nvSpPr>
        <p:spPr>
          <a:xfrm>
            <a:off x="2321947" y="1229138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" name="Google Shape;812;p38"/>
          <p:cNvGrpSpPr/>
          <p:nvPr/>
        </p:nvGrpSpPr>
        <p:grpSpPr>
          <a:xfrm>
            <a:off x="2435847" y="1343200"/>
            <a:ext cx="339200" cy="338875"/>
            <a:chOff x="2489475" y="2118450"/>
            <a:chExt cx="339200" cy="338875"/>
          </a:xfrm>
        </p:grpSpPr>
        <p:sp>
          <p:nvSpPr>
            <p:cNvPr id="813" name="Google Shape;813;p38"/>
            <p:cNvSpPr/>
            <p:nvPr/>
          </p:nvSpPr>
          <p:spPr>
            <a:xfrm>
              <a:off x="2489475" y="2118450"/>
              <a:ext cx="339200" cy="338875"/>
            </a:xfrm>
            <a:custGeom>
              <a:avLst/>
              <a:gdLst/>
              <a:ahLst/>
              <a:cxnLst/>
              <a:rect l="l" t="t" r="r" b="b"/>
              <a:pathLst>
                <a:path w="13568" h="13555" extrusionOk="0">
                  <a:moveTo>
                    <a:pt x="7151" y="525"/>
                  </a:moveTo>
                  <a:lnTo>
                    <a:pt x="7164" y="844"/>
                  </a:lnTo>
                  <a:cubicBezTo>
                    <a:pt x="7164" y="967"/>
                    <a:pt x="7247" y="1066"/>
                    <a:pt x="7357" y="1093"/>
                  </a:cubicBezTo>
                  <a:cubicBezTo>
                    <a:pt x="7536" y="1149"/>
                    <a:pt x="7719" y="1216"/>
                    <a:pt x="7885" y="1315"/>
                  </a:cubicBezTo>
                  <a:cubicBezTo>
                    <a:pt x="7930" y="1337"/>
                    <a:pt x="7977" y="1348"/>
                    <a:pt x="8023" y="1348"/>
                  </a:cubicBezTo>
                  <a:cubicBezTo>
                    <a:pt x="8089" y="1348"/>
                    <a:pt x="8151" y="1326"/>
                    <a:pt x="8200" y="1285"/>
                  </a:cubicBezTo>
                  <a:lnTo>
                    <a:pt x="8436" y="1066"/>
                  </a:lnTo>
                  <a:lnTo>
                    <a:pt x="8947" y="1577"/>
                  </a:lnTo>
                  <a:lnTo>
                    <a:pt x="8741" y="1813"/>
                  </a:lnTo>
                  <a:cubicBezTo>
                    <a:pt x="8658" y="1896"/>
                    <a:pt x="8645" y="2032"/>
                    <a:pt x="8698" y="2129"/>
                  </a:cubicBezTo>
                  <a:cubicBezTo>
                    <a:pt x="8798" y="2294"/>
                    <a:pt x="8864" y="2477"/>
                    <a:pt x="8920" y="2656"/>
                  </a:cubicBezTo>
                  <a:cubicBezTo>
                    <a:pt x="8947" y="2766"/>
                    <a:pt x="9047" y="2849"/>
                    <a:pt x="9169" y="2849"/>
                  </a:cubicBezTo>
                  <a:lnTo>
                    <a:pt x="9488" y="2862"/>
                  </a:lnTo>
                  <a:lnTo>
                    <a:pt x="9488" y="3596"/>
                  </a:lnTo>
                  <a:lnTo>
                    <a:pt x="9169" y="3609"/>
                  </a:lnTo>
                  <a:cubicBezTo>
                    <a:pt x="9047" y="3609"/>
                    <a:pt x="8947" y="3692"/>
                    <a:pt x="8920" y="3805"/>
                  </a:cubicBezTo>
                  <a:cubicBezTo>
                    <a:pt x="8864" y="3984"/>
                    <a:pt x="8798" y="4163"/>
                    <a:pt x="8698" y="4329"/>
                  </a:cubicBezTo>
                  <a:cubicBezTo>
                    <a:pt x="8645" y="4426"/>
                    <a:pt x="8658" y="4565"/>
                    <a:pt x="8741" y="4648"/>
                  </a:cubicBezTo>
                  <a:lnTo>
                    <a:pt x="8947" y="4884"/>
                  </a:lnTo>
                  <a:lnTo>
                    <a:pt x="8436" y="5395"/>
                  </a:lnTo>
                  <a:lnTo>
                    <a:pt x="8200" y="5173"/>
                  </a:lnTo>
                  <a:cubicBezTo>
                    <a:pt x="8152" y="5132"/>
                    <a:pt x="8091" y="5111"/>
                    <a:pt x="8026" y="5111"/>
                  </a:cubicBezTo>
                  <a:cubicBezTo>
                    <a:pt x="7980" y="5111"/>
                    <a:pt x="7931" y="5122"/>
                    <a:pt x="7885" y="5146"/>
                  </a:cubicBezTo>
                  <a:cubicBezTo>
                    <a:pt x="7719" y="5242"/>
                    <a:pt x="7536" y="5312"/>
                    <a:pt x="7357" y="5365"/>
                  </a:cubicBezTo>
                  <a:cubicBezTo>
                    <a:pt x="7247" y="5395"/>
                    <a:pt x="7164" y="5491"/>
                    <a:pt x="7164" y="5601"/>
                  </a:cubicBezTo>
                  <a:lnTo>
                    <a:pt x="7151" y="5933"/>
                  </a:lnTo>
                  <a:lnTo>
                    <a:pt x="6418" y="5933"/>
                  </a:lnTo>
                  <a:lnTo>
                    <a:pt x="6404" y="5601"/>
                  </a:lnTo>
                  <a:cubicBezTo>
                    <a:pt x="6404" y="5491"/>
                    <a:pt x="6321" y="5395"/>
                    <a:pt x="6208" y="5365"/>
                  </a:cubicBezTo>
                  <a:cubicBezTo>
                    <a:pt x="6029" y="5312"/>
                    <a:pt x="5850" y="5242"/>
                    <a:pt x="5684" y="5146"/>
                  </a:cubicBezTo>
                  <a:cubicBezTo>
                    <a:pt x="5643" y="5122"/>
                    <a:pt x="5597" y="5111"/>
                    <a:pt x="5552" y="5111"/>
                  </a:cubicBezTo>
                  <a:cubicBezTo>
                    <a:pt x="5489" y="5111"/>
                    <a:pt x="5426" y="5132"/>
                    <a:pt x="5378" y="5173"/>
                  </a:cubicBezTo>
                  <a:lnTo>
                    <a:pt x="5130" y="5395"/>
                  </a:lnTo>
                  <a:lnTo>
                    <a:pt x="4618" y="4884"/>
                  </a:lnTo>
                  <a:lnTo>
                    <a:pt x="4841" y="4635"/>
                  </a:lnTo>
                  <a:cubicBezTo>
                    <a:pt x="4924" y="4552"/>
                    <a:pt x="4937" y="4426"/>
                    <a:pt x="4867" y="4329"/>
                  </a:cubicBezTo>
                  <a:cubicBezTo>
                    <a:pt x="4771" y="4163"/>
                    <a:pt x="4701" y="3984"/>
                    <a:pt x="4661" y="3805"/>
                  </a:cubicBezTo>
                  <a:cubicBezTo>
                    <a:pt x="4618" y="3692"/>
                    <a:pt x="4522" y="3609"/>
                    <a:pt x="4412" y="3609"/>
                  </a:cubicBezTo>
                  <a:lnTo>
                    <a:pt x="4081" y="3596"/>
                  </a:lnTo>
                  <a:lnTo>
                    <a:pt x="4081" y="2862"/>
                  </a:lnTo>
                  <a:lnTo>
                    <a:pt x="4412" y="2849"/>
                  </a:lnTo>
                  <a:cubicBezTo>
                    <a:pt x="4522" y="2849"/>
                    <a:pt x="4618" y="2766"/>
                    <a:pt x="4661" y="2656"/>
                  </a:cubicBezTo>
                  <a:cubicBezTo>
                    <a:pt x="4701" y="2477"/>
                    <a:pt x="4771" y="2294"/>
                    <a:pt x="4867" y="2129"/>
                  </a:cubicBezTo>
                  <a:cubicBezTo>
                    <a:pt x="4937" y="2032"/>
                    <a:pt x="4924" y="1896"/>
                    <a:pt x="4841" y="1813"/>
                  </a:cubicBezTo>
                  <a:lnTo>
                    <a:pt x="4618" y="1577"/>
                  </a:lnTo>
                  <a:lnTo>
                    <a:pt x="5130" y="1066"/>
                  </a:lnTo>
                  <a:lnTo>
                    <a:pt x="5378" y="1285"/>
                  </a:lnTo>
                  <a:cubicBezTo>
                    <a:pt x="5427" y="1326"/>
                    <a:pt x="5491" y="1348"/>
                    <a:pt x="5555" y="1348"/>
                  </a:cubicBezTo>
                  <a:cubicBezTo>
                    <a:pt x="5599" y="1348"/>
                    <a:pt x="5644" y="1337"/>
                    <a:pt x="5684" y="1315"/>
                  </a:cubicBezTo>
                  <a:cubicBezTo>
                    <a:pt x="5850" y="1216"/>
                    <a:pt x="6029" y="1149"/>
                    <a:pt x="6208" y="1093"/>
                  </a:cubicBezTo>
                  <a:cubicBezTo>
                    <a:pt x="6321" y="1066"/>
                    <a:pt x="6404" y="967"/>
                    <a:pt x="6404" y="857"/>
                  </a:cubicBezTo>
                  <a:lnTo>
                    <a:pt x="6418" y="525"/>
                  </a:lnTo>
                  <a:close/>
                  <a:moveTo>
                    <a:pt x="11453" y="4024"/>
                  </a:moveTo>
                  <a:lnTo>
                    <a:pt x="11453" y="10650"/>
                  </a:lnTo>
                  <a:lnTo>
                    <a:pt x="2129" y="10650"/>
                  </a:lnTo>
                  <a:lnTo>
                    <a:pt x="2129" y="4024"/>
                  </a:lnTo>
                  <a:lnTo>
                    <a:pt x="3622" y="4024"/>
                  </a:lnTo>
                  <a:cubicBezTo>
                    <a:pt x="3666" y="4080"/>
                    <a:pt x="3735" y="4107"/>
                    <a:pt x="3802" y="4107"/>
                  </a:cubicBezTo>
                  <a:lnTo>
                    <a:pt x="4203" y="4120"/>
                  </a:lnTo>
                  <a:cubicBezTo>
                    <a:pt x="4233" y="4233"/>
                    <a:pt x="4273" y="4329"/>
                    <a:pt x="4329" y="4426"/>
                  </a:cubicBezTo>
                  <a:lnTo>
                    <a:pt x="4051" y="4718"/>
                  </a:lnTo>
                  <a:cubicBezTo>
                    <a:pt x="3954" y="4814"/>
                    <a:pt x="3968" y="4980"/>
                    <a:pt x="4067" y="5076"/>
                  </a:cubicBezTo>
                  <a:lnTo>
                    <a:pt x="4937" y="5946"/>
                  </a:lnTo>
                  <a:cubicBezTo>
                    <a:pt x="4987" y="6005"/>
                    <a:pt x="5056" y="6033"/>
                    <a:pt x="5126" y="6033"/>
                  </a:cubicBezTo>
                  <a:cubicBezTo>
                    <a:pt x="5191" y="6033"/>
                    <a:pt x="5258" y="6009"/>
                    <a:pt x="5312" y="5963"/>
                  </a:cubicBezTo>
                  <a:lnTo>
                    <a:pt x="5588" y="5697"/>
                  </a:lnTo>
                  <a:cubicBezTo>
                    <a:pt x="5684" y="5740"/>
                    <a:pt x="5780" y="5780"/>
                    <a:pt x="5893" y="5810"/>
                  </a:cubicBezTo>
                  <a:lnTo>
                    <a:pt x="5906" y="6212"/>
                  </a:lnTo>
                  <a:cubicBezTo>
                    <a:pt x="5906" y="6348"/>
                    <a:pt x="6029" y="6461"/>
                    <a:pt x="6169" y="6461"/>
                  </a:cubicBezTo>
                  <a:lnTo>
                    <a:pt x="7400" y="6461"/>
                  </a:lnTo>
                  <a:cubicBezTo>
                    <a:pt x="7553" y="6461"/>
                    <a:pt x="7662" y="6348"/>
                    <a:pt x="7676" y="6212"/>
                  </a:cubicBezTo>
                  <a:lnTo>
                    <a:pt x="7689" y="5810"/>
                  </a:lnTo>
                  <a:cubicBezTo>
                    <a:pt x="7785" y="5780"/>
                    <a:pt x="7885" y="5740"/>
                    <a:pt x="7981" y="5697"/>
                  </a:cubicBezTo>
                  <a:lnTo>
                    <a:pt x="8270" y="5963"/>
                  </a:lnTo>
                  <a:cubicBezTo>
                    <a:pt x="8316" y="6009"/>
                    <a:pt x="8378" y="6033"/>
                    <a:pt x="8442" y="6033"/>
                  </a:cubicBezTo>
                  <a:cubicBezTo>
                    <a:pt x="8510" y="6033"/>
                    <a:pt x="8580" y="6005"/>
                    <a:pt x="8632" y="5946"/>
                  </a:cubicBezTo>
                  <a:lnTo>
                    <a:pt x="9501" y="5076"/>
                  </a:lnTo>
                  <a:cubicBezTo>
                    <a:pt x="9611" y="4980"/>
                    <a:pt x="9611" y="4814"/>
                    <a:pt x="9515" y="4718"/>
                  </a:cubicBezTo>
                  <a:lnTo>
                    <a:pt x="9252" y="4426"/>
                  </a:lnTo>
                  <a:cubicBezTo>
                    <a:pt x="9296" y="4329"/>
                    <a:pt x="9335" y="4233"/>
                    <a:pt x="9379" y="4120"/>
                  </a:cubicBezTo>
                  <a:lnTo>
                    <a:pt x="9764" y="4107"/>
                  </a:lnTo>
                  <a:cubicBezTo>
                    <a:pt x="9833" y="4107"/>
                    <a:pt x="9903" y="4080"/>
                    <a:pt x="9943" y="4024"/>
                  </a:cubicBezTo>
                  <a:close/>
                  <a:moveTo>
                    <a:pt x="12240" y="2958"/>
                  </a:moveTo>
                  <a:cubicBezTo>
                    <a:pt x="12393" y="2958"/>
                    <a:pt x="12502" y="3085"/>
                    <a:pt x="12502" y="3224"/>
                  </a:cubicBezTo>
                  <a:lnTo>
                    <a:pt x="12502" y="11702"/>
                  </a:lnTo>
                  <a:lnTo>
                    <a:pt x="8383" y="11702"/>
                  </a:lnTo>
                  <a:cubicBezTo>
                    <a:pt x="8230" y="11702"/>
                    <a:pt x="8104" y="11825"/>
                    <a:pt x="8104" y="11964"/>
                  </a:cubicBezTo>
                  <a:lnTo>
                    <a:pt x="5461" y="11964"/>
                  </a:lnTo>
                  <a:cubicBezTo>
                    <a:pt x="5461" y="11825"/>
                    <a:pt x="5339" y="11702"/>
                    <a:pt x="5199" y="11702"/>
                  </a:cubicBezTo>
                  <a:lnTo>
                    <a:pt x="1063" y="11702"/>
                  </a:lnTo>
                  <a:lnTo>
                    <a:pt x="1063" y="3224"/>
                  </a:lnTo>
                  <a:cubicBezTo>
                    <a:pt x="1063" y="3085"/>
                    <a:pt x="1189" y="2958"/>
                    <a:pt x="1329" y="2958"/>
                  </a:cubicBezTo>
                  <a:lnTo>
                    <a:pt x="3553" y="2958"/>
                  </a:lnTo>
                  <a:lnTo>
                    <a:pt x="3553" y="3500"/>
                  </a:lnTo>
                  <a:lnTo>
                    <a:pt x="1866" y="3500"/>
                  </a:lnTo>
                  <a:cubicBezTo>
                    <a:pt x="1714" y="3500"/>
                    <a:pt x="1591" y="3609"/>
                    <a:pt x="1591" y="3762"/>
                  </a:cubicBezTo>
                  <a:lnTo>
                    <a:pt x="1591" y="10912"/>
                  </a:lnTo>
                  <a:cubicBezTo>
                    <a:pt x="1591" y="11052"/>
                    <a:pt x="1714" y="11174"/>
                    <a:pt x="1866" y="11174"/>
                  </a:cubicBezTo>
                  <a:lnTo>
                    <a:pt x="11716" y="11174"/>
                  </a:lnTo>
                  <a:cubicBezTo>
                    <a:pt x="11852" y="11174"/>
                    <a:pt x="11978" y="11052"/>
                    <a:pt x="11978" y="10912"/>
                  </a:cubicBezTo>
                  <a:lnTo>
                    <a:pt x="11978" y="3762"/>
                  </a:lnTo>
                  <a:cubicBezTo>
                    <a:pt x="11978" y="3609"/>
                    <a:pt x="11852" y="3500"/>
                    <a:pt x="11716" y="3500"/>
                  </a:cubicBezTo>
                  <a:lnTo>
                    <a:pt x="10013" y="3500"/>
                  </a:lnTo>
                  <a:lnTo>
                    <a:pt x="10013" y="2958"/>
                  </a:lnTo>
                  <a:close/>
                  <a:moveTo>
                    <a:pt x="13043" y="12240"/>
                  </a:moveTo>
                  <a:lnTo>
                    <a:pt x="13043" y="12768"/>
                  </a:lnTo>
                  <a:cubicBezTo>
                    <a:pt x="13043" y="12904"/>
                    <a:pt x="12917" y="13030"/>
                    <a:pt x="12765" y="13030"/>
                  </a:cubicBezTo>
                  <a:lnTo>
                    <a:pt x="801" y="13030"/>
                  </a:lnTo>
                  <a:cubicBezTo>
                    <a:pt x="648" y="13030"/>
                    <a:pt x="539" y="12904"/>
                    <a:pt x="539" y="12768"/>
                  </a:cubicBezTo>
                  <a:lnTo>
                    <a:pt x="539" y="12240"/>
                  </a:lnTo>
                  <a:lnTo>
                    <a:pt x="5007" y="12240"/>
                  </a:lnTo>
                  <a:cubicBezTo>
                    <a:pt x="5090" y="12393"/>
                    <a:pt x="5269" y="12502"/>
                    <a:pt x="5461" y="12502"/>
                  </a:cubicBezTo>
                  <a:lnTo>
                    <a:pt x="8104" y="12502"/>
                  </a:lnTo>
                  <a:cubicBezTo>
                    <a:pt x="8313" y="12502"/>
                    <a:pt x="8479" y="12393"/>
                    <a:pt x="8575" y="12240"/>
                  </a:cubicBezTo>
                  <a:close/>
                  <a:moveTo>
                    <a:pt x="6169" y="1"/>
                  </a:moveTo>
                  <a:cubicBezTo>
                    <a:pt x="6029" y="1"/>
                    <a:pt x="5906" y="110"/>
                    <a:pt x="5906" y="250"/>
                  </a:cubicBezTo>
                  <a:lnTo>
                    <a:pt x="5893" y="651"/>
                  </a:lnTo>
                  <a:cubicBezTo>
                    <a:pt x="5780" y="678"/>
                    <a:pt x="5684" y="718"/>
                    <a:pt x="5588" y="761"/>
                  </a:cubicBezTo>
                  <a:lnTo>
                    <a:pt x="5312" y="499"/>
                  </a:lnTo>
                  <a:cubicBezTo>
                    <a:pt x="5257" y="452"/>
                    <a:pt x="5190" y="428"/>
                    <a:pt x="5125" y="428"/>
                  </a:cubicBezTo>
                  <a:cubicBezTo>
                    <a:pt x="5055" y="428"/>
                    <a:pt x="4987" y="455"/>
                    <a:pt x="4937" y="512"/>
                  </a:cubicBezTo>
                  <a:lnTo>
                    <a:pt x="4067" y="1382"/>
                  </a:lnTo>
                  <a:cubicBezTo>
                    <a:pt x="3968" y="1481"/>
                    <a:pt x="3954" y="1647"/>
                    <a:pt x="4051" y="1743"/>
                  </a:cubicBezTo>
                  <a:lnTo>
                    <a:pt x="4329" y="2032"/>
                  </a:lnTo>
                  <a:cubicBezTo>
                    <a:pt x="4273" y="2129"/>
                    <a:pt x="4233" y="2228"/>
                    <a:pt x="4203" y="2324"/>
                  </a:cubicBezTo>
                  <a:lnTo>
                    <a:pt x="3802" y="2351"/>
                  </a:lnTo>
                  <a:cubicBezTo>
                    <a:pt x="3735" y="2351"/>
                    <a:pt x="3666" y="2377"/>
                    <a:pt x="3622" y="2434"/>
                  </a:cubicBezTo>
                  <a:lnTo>
                    <a:pt x="1329" y="2434"/>
                  </a:lnTo>
                  <a:cubicBezTo>
                    <a:pt x="884" y="2434"/>
                    <a:pt x="539" y="2792"/>
                    <a:pt x="539" y="3224"/>
                  </a:cubicBezTo>
                  <a:lnTo>
                    <a:pt x="539" y="11702"/>
                  </a:lnTo>
                  <a:lnTo>
                    <a:pt x="276" y="11702"/>
                  </a:lnTo>
                  <a:cubicBezTo>
                    <a:pt x="124" y="11702"/>
                    <a:pt x="1" y="11825"/>
                    <a:pt x="1" y="11964"/>
                  </a:cubicBezTo>
                  <a:lnTo>
                    <a:pt x="1" y="12768"/>
                  </a:lnTo>
                  <a:cubicBezTo>
                    <a:pt x="1" y="13209"/>
                    <a:pt x="359" y="13555"/>
                    <a:pt x="801" y="13555"/>
                  </a:cubicBezTo>
                  <a:lnTo>
                    <a:pt x="13306" y="13555"/>
                  </a:lnTo>
                  <a:cubicBezTo>
                    <a:pt x="13445" y="13555"/>
                    <a:pt x="13568" y="13445"/>
                    <a:pt x="13568" y="13292"/>
                  </a:cubicBezTo>
                  <a:lnTo>
                    <a:pt x="13568" y="11798"/>
                  </a:lnTo>
                  <a:cubicBezTo>
                    <a:pt x="13568" y="11742"/>
                    <a:pt x="13528" y="11702"/>
                    <a:pt x="13485" y="11702"/>
                  </a:cubicBezTo>
                  <a:lnTo>
                    <a:pt x="13043" y="11702"/>
                  </a:lnTo>
                  <a:lnTo>
                    <a:pt x="13043" y="3224"/>
                  </a:lnTo>
                  <a:cubicBezTo>
                    <a:pt x="13043" y="2792"/>
                    <a:pt x="12682" y="2434"/>
                    <a:pt x="12240" y="2434"/>
                  </a:cubicBezTo>
                  <a:lnTo>
                    <a:pt x="9943" y="2434"/>
                  </a:lnTo>
                  <a:cubicBezTo>
                    <a:pt x="9903" y="2377"/>
                    <a:pt x="9833" y="2351"/>
                    <a:pt x="9764" y="2351"/>
                  </a:cubicBezTo>
                  <a:lnTo>
                    <a:pt x="9379" y="2324"/>
                  </a:lnTo>
                  <a:cubicBezTo>
                    <a:pt x="9335" y="2228"/>
                    <a:pt x="9296" y="2129"/>
                    <a:pt x="9252" y="2032"/>
                  </a:cubicBezTo>
                  <a:lnTo>
                    <a:pt x="9515" y="1743"/>
                  </a:lnTo>
                  <a:cubicBezTo>
                    <a:pt x="9611" y="1647"/>
                    <a:pt x="9611" y="1481"/>
                    <a:pt x="9515" y="1382"/>
                  </a:cubicBezTo>
                  <a:lnTo>
                    <a:pt x="8632" y="512"/>
                  </a:lnTo>
                  <a:cubicBezTo>
                    <a:pt x="8580" y="455"/>
                    <a:pt x="8511" y="428"/>
                    <a:pt x="8443" y="428"/>
                  </a:cubicBezTo>
                  <a:cubicBezTo>
                    <a:pt x="8379" y="428"/>
                    <a:pt x="8316" y="452"/>
                    <a:pt x="8270" y="499"/>
                  </a:cubicBezTo>
                  <a:lnTo>
                    <a:pt x="7981" y="761"/>
                  </a:lnTo>
                  <a:cubicBezTo>
                    <a:pt x="7885" y="718"/>
                    <a:pt x="7785" y="678"/>
                    <a:pt x="7689" y="651"/>
                  </a:cubicBezTo>
                  <a:lnTo>
                    <a:pt x="7676" y="250"/>
                  </a:lnTo>
                  <a:cubicBezTo>
                    <a:pt x="7662" y="110"/>
                    <a:pt x="7553" y="1"/>
                    <a:pt x="7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619450" y="2159900"/>
              <a:ext cx="79600" cy="79250"/>
            </a:xfrm>
            <a:custGeom>
              <a:avLst/>
              <a:gdLst/>
              <a:ahLst/>
              <a:cxnLst/>
              <a:rect l="l" t="t" r="r" b="b"/>
              <a:pathLst>
                <a:path w="3184" h="3170" extrusionOk="0">
                  <a:moveTo>
                    <a:pt x="1590" y="527"/>
                  </a:moveTo>
                  <a:cubicBezTo>
                    <a:pt x="2171" y="527"/>
                    <a:pt x="2643" y="998"/>
                    <a:pt x="2643" y="1579"/>
                  </a:cubicBezTo>
                  <a:cubicBezTo>
                    <a:pt x="2614" y="2285"/>
                    <a:pt x="2099" y="2637"/>
                    <a:pt x="1584" y="2637"/>
                  </a:cubicBezTo>
                  <a:cubicBezTo>
                    <a:pt x="1069" y="2637"/>
                    <a:pt x="555" y="2285"/>
                    <a:pt x="528" y="1579"/>
                  </a:cubicBezTo>
                  <a:cubicBezTo>
                    <a:pt x="528" y="998"/>
                    <a:pt x="996" y="527"/>
                    <a:pt x="1590" y="527"/>
                  </a:cubicBezTo>
                  <a:close/>
                  <a:moveTo>
                    <a:pt x="1592" y="1"/>
                  </a:moveTo>
                  <a:cubicBezTo>
                    <a:pt x="817" y="1"/>
                    <a:pt x="42" y="527"/>
                    <a:pt x="0" y="1579"/>
                  </a:cubicBezTo>
                  <a:cubicBezTo>
                    <a:pt x="0" y="2462"/>
                    <a:pt x="707" y="3169"/>
                    <a:pt x="1590" y="3169"/>
                  </a:cubicBezTo>
                  <a:cubicBezTo>
                    <a:pt x="2463" y="3169"/>
                    <a:pt x="3184" y="2462"/>
                    <a:pt x="3184" y="1579"/>
                  </a:cubicBezTo>
                  <a:cubicBezTo>
                    <a:pt x="3142" y="527"/>
                    <a:pt x="2367" y="1"/>
                    <a:pt x="1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560025" y="2282350"/>
              <a:ext cx="198375" cy="92325"/>
            </a:xfrm>
            <a:custGeom>
              <a:avLst/>
              <a:gdLst/>
              <a:ahLst/>
              <a:cxnLst/>
              <a:rect l="l" t="t" r="r" b="b"/>
              <a:pathLst>
                <a:path w="7935" h="3693" extrusionOk="0">
                  <a:moveTo>
                    <a:pt x="7138" y="525"/>
                  </a:moveTo>
                  <a:cubicBezTo>
                    <a:pt x="7274" y="525"/>
                    <a:pt x="7400" y="651"/>
                    <a:pt x="7400" y="788"/>
                  </a:cubicBezTo>
                  <a:cubicBezTo>
                    <a:pt x="7393" y="966"/>
                    <a:pt x="7268" y="1053"/>
                    <a:pt x="7142" y="1053"/>
                  </a:cubicBezTo>
                  <a:cubicBezTo>
                    <a:pt x="7012" y="1053"/>
                    <a:pt x="6880" y="962"/>
                    <a:pt x="6872" y="788"/>
                  </a:cubicBezTo>
                  <a:cubicBezTo>
                    <a:pt x="6872" y="651"/>
                    <a:pt x="6985" y="525"/>
                    <a:pt x="7138" y="525"/>
                  </a:cubicBezTo>
                  <a:close/>
                  <a:moveTo>
                    <a:pt x="3041" y="788"/>
                  </a:moveTo>
                  <a:cubicBezTo>
                    <a:pt x="3181" y="788"/>
                    <a:pt x="3303" y="914"/>
                    <a:pt x="3303" y="1050"/>
                  </a:cubicBezTo>
                  <a:cubicBezTo>
                    <a:pt x="3297" y="1231"/>
                    <a:pt x="3169" y="1321"/>
                    <a:pt x="3041" y="1321"/>
                  </a:cubicBezTo>
                  <a:cubicBezTo>
                    <a:pt x="2913" y="1321"/>
                    <a:pt x="2786" y="1231"/>
                    <a:pt x="2779" y="1050"/>
                  </a:cubicBezTo>
                  <a:cubicBezTo>
                    <a:pt x="2779" y="914"/>
                    <a:pt x="2888" y="788"/>
                    <a:pt x="3041" y="788"/>
                  </a:cubicBezTo>
                  <a:close/>
                  <a:moveTo>
                    <a:pt x="800" y="1797"/>
                  </a:moveTo>
                  <a:cubicBezTo>
                    <a:pt x="940" y="1797"/>
                    <a:pt x="1063" y="1910"/>
                    <a:pt x="1063" y="2062"/>
                  </a:cubicBezTo>
                  <a:cubicBezTo>
                    <a:pt x="1056" y="2235"/>
                    <a:pt x="928" y="2321"/>
                    <a:pt x="800" y="2321"/>
                  </a:cubicBezTo>
                  <a:cubicBezTo>
                    <a:pt x="673" y="2321"/>
                    <a:pt x="545" y="2235"/>
                    <a:pt x="538" y="2062"/>
                  </a:cubicBezTo>
                  <a:cubicBezTo>
                    <a:pt x="538" y="1910"/>
                    <a:pt x="648" y="1797"/>
                    <a:pt x="800" y="1797"/>
                  </a:cubicBezTo>
                  <a:close/>
                  <a:moveTo>
                    <a:pt x="5020" y="2643"/>
                  </a:moveTo>
                  <a:cubicBezTo>
                    <a:pt x="5159" y="2643"/>
                    <a:pt x="5282" y="2753"/>
                    <a:pt x="5282" y="2905"/>
                  </a:cubicBezTo>
                  <a:cubicBezTo>
                    <a:pt x="5282" y="3042"/>
                    <a:pt x="5159" y="3168"/>
                    <a:pt x="5020" y="3168"/>
                  </a:cubicBezTo>
                  <a:cubicBezTo>
                    <a:pt x="4674" y="3154"/>
                    <a:pt x="4674" y="2656"/>
                    <a:pt x="5020" y="2643"/>
                  </a:cubicBezTo>
                  <a:close/>
                  <a:moveTo>
                    <a:pt x="7120" y="1"/>
                  </a:moveTo>
                  <a:cubicBezTo>
                    <a:pt x="6548" y="1"/>
                    <a:pt x="6158" y="627"/>
                    <a:pt x="6417" y="1133"/>
                  </a:cubicBezTo>
                  <a:lnTo>
                    <a:pt x="5365" y="2185"/>
                  </a:lnTo>
                  <a:cubicBezTo>
                    <a:pt x="5262" y="2137"/>
                    <a:pt x="5141" y="2113"/>
                    <a:pt x="5020" y="2113"/>
                  </a:cubicBezTo>
                  <a:cubicBezTo>
                    <a:pt x="4898" y="2113"/>
                    <a:pt x="4777" y="2137"/>
                    <a:pt x="4674" y="2185"/>
                  </a:cubicBezTo>
                  <a:lnTo>
                    <a:pt x="3775" y="1368"/>
                  </a:lnTo>
                  <a:cubicBezTo>
                    <a:pt x="3995" y="863"/>
                    <a:pt x="3604" y="263"/>
                    <a:pt x="3059" y="263"/>
                  </a:cubicBezTo>
                  <a:cubicBezTo>
                    <a:pt x="3053" y="263"/>
                    <a:pt x="3047" y="263"/>
                    <a:pt x="3041" y="263"/>
                  </a:cubicBezTo>
                  <a:cubicBezTo>
                    <a:pt x="2600" y="263"/>
                    <a:pt x="2225" y="635"/>
                    <a:pt x="2254" y="1093"/>
                  </a:cubicBezTo>
                  <a:lnTo>
                    <a:pt x="1312" y="1465"/>
                  </a:lnTo>
                  <a:cubicBezTo>
                    <a:pt x="1161" y="1331"/>
                    <a:pt x="980" y="1270"/>
                    <a:pt x="803" y="1270"/>
                  </a:cubicBezTo>
                  <a:cubicBezTo>
                    <a:pt x="395" y="1270"/>
                    <a:pt x="0" y="1588"/>
                    <a:pt x="0" y="2062"/>
                  </a:cubicBezTo>
                  <a:cubicBezTo>
                    <a:pt x="0" y="2504"/>
                    <a:pt x="359" y="2849"/>
                    <a:pt x="800" y="2849"/>
                  </a:cubicBezTo>
                  <a:cubicBezTo>
                    <a:pt x="807" y="2849"/>
                    <a:pt x="814" y="2849"/>
                    <a:pt x="821" y="2849"/>
                  </a:cubicBezTo>
                  <a:cubicBezTo>
                    <a:pt x="1296" y="2849"/>
                    <a:pt x="1659" y="2401"/>
                    <a:pt x="1577" y="1923"/>
                  </a:cubicBezTo>
                  <a:lnTo>
                    <a:pt x="2447" y="1578"/>
                  </a:lnTo>
                  <a:cubicBezTo>
                    <a:pt x="2590" y="1754"/>
                    <a:pt x="2822" y="1852"/>
                    <a:pt x="3051" y="1852"/>
                  </a:cubicBezTo>
                  <a:cubicBezTo>
                    <a:pt x="3180" y="1852"/>
                    <a:pt x="3307" y="1821"/>
                    <a:pt x="3416" y="1757"/>
                  </a:cubicBezTo>
                  <a:lnTo>
                    <a:pt x="4299" y="2574"/>
                  </a:lnTo>
                  <a:cubicBezTo>
                    <a:pt x="4053" y="3079"/>
                    <a:pt x="4444" y="3692"/>
                    <a:pt x="5002" y="3692"/>
                  </a:cubicBezTo>
                  <a:cubicBezTo>
                    <a:pt x="5008" y="3692"/>
                    <a:pt x="5014" y="3692"/>
                    <a:pt x="5020" y="3692"/>
                  </a:cubicBezTo>
                  <a:cubicBezTo>
                    <a:pt x="5025" y="3692"/>
                    <a:pt x="5031" y="3692"/>
                    <a:pt x="5037" y="3692"/>
                  </a:cubicBezTo>
                  <a:cubicBezTo>
                    <a:pt x="5595" y="3692"/>
                    <a:pt x="5986" y="3066"/>
                    <a:pt x="5740" y="2560"/>
                  </a:cubicBezTo>
                  <a:lnTo>
                    <a:pt x="6789" y="1508"/>
                  </a:lnTo>
                  <a:cubicBezTo>
                    <a:pt x="6897" y="1560"/>
                    <a:pt x="7011" y="1585"/>
                    <a:pt x="7123" y="1585"/>
                  </a:cubicBezTo>
                  <a:cubicBezTo>
                    <a:pt x="7542" y="1585"/>
                    <a:pt x="7935" y="1246"/>
                    <a:pt x="7924" y="788"/>
                  </a:cubicBezTo>
                  <a:cubicBezTo>
                    <a:pt x="7924" y="359"/>
                    <a:pt x="7566" y="1"/>
                    <a:pt x="7138" y="1"/>
                  </a:cubicBezTo>
                  <a:cubicBezTo>
                    <a:pt x="7132" y="1"/>
                    <a:pt x="7126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16" name="Google Shape;816;p38"/>
          <p:cNvCxnSpPr>
            <a:stCxn id="817" idx="3"/>
            <a:endCxn id="811" idx="1"/>
          </p:cNvCxnSpPr>
          <p:nvPr/>
        </p:nvCxnSpPr>
        <p:spPr>
          <a:xfrm>
            <a:off x="2017150" y="1512650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18" name="Google Shape;818;p38"/>
          <p:cNvSpPr/>
          <p:nvPr/>
        </p:nvSpPr>
        <p:spPr>
          <a:xfrm>
            <a:off x="4716422" y="1229138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9" name="Google Shape;819;p38"/>
          <p:cNvCxnSpPr>
            <a:stCxn id="820" idx="3"/>
            <a:endCxn id="818" idx="1"/>
          </p:cNvCxnSpPr>
          <p:nvPr/>
        </p:nvCxnSpPr>
        <p:spPr>
          <a:xfrm>
            <a:off x="4411625" y="1512651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21" name="Google Shape;821;p38"/>
          <p:cNvSpPr/>
          <p:nvPr/>
        </p:nvSpPr>
        <p:spPr>
          <a:xfrm>
            <a:off x="7110897" y="1229138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8"/>
          <p:cNvSpPr/>
          <p:nvPr/>
        </p:nvSpPr>
        <p:spPr>
          <a:xfrm>
            <a:off x="3619145" y="270932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3" name="Google Shape;823;p38"/>
          <p:cNvCxnSpPr>
            <a:stCxn id="824" idx="3"/>
            <a:endCxn id="822" idx="1"/>
          </p:cNvCxnSpPr>
          <p:nvPr/>
        </p:nvCxnSpPr>
        <p:spPr>
          <a:xfrm>
            <a:off x="3314398" y="2992837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25" name="Google Shape;825;p38"/>
          <p:cNvSpPr/>
          <p:nvPr/>
        </p:nvSpPr>
        <p:spPr>
          <a:xfrm>
            <a:off x="6013620" y="270932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6" name="Google Shape;826;p38"/>
          <p:cNvCxnSpPr>
            <a:stCxn id="827" idx="3"/>
            <a:endCxn id="825" idx="1"/>
          </p:cNvCxnSpPr>
          <p:nvPr/>
        </p:nvCxnSpPr>
        <p:spPr>
          <a:xfrm>
            <a:off x="5708823" y="2992836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29" name="Google Shape;829;p38"/>
          <p:cNvSpPr txBox="1">
            <a:spLocks noGrp="1"/>
          </p:cNvSpPr>
          <p:nvPr>
            <p:ph type="subTitle" idx="6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/>
            <a:r>
              <a:rPr lang="en-US" dirty="0"/>
              <a:t>Employees</a:t>
            </a:r>
          </a:p>
        </p:txBody>
      </p:sp>
      <p:grpSp>
        <p:nvGrpSpPr>
          <p:cNvPr id="838" name="Google Shape;838;p38"/>
          <p:cNvGrpSpPr/>
          <p:nvPr/>
        </p:nvGrpSpPr>
        <p:grpSpPr>
          <a:xfrm>
            <a:off x="6160733" y="2823175"/>
            <a:ext cx="272800" cy="339300"/>
            <a:chOff x="4108450" y="3256400"/>
            <a:chExt cx="272800" cy="339300"/>
          </a:xfrm>
        </p:grpSpPr>
        <p:sp>
          <p:nvSpPr>
            <p:cNvPr id="839" name="Google Shape;839;p38"/>
            <p:cNvSpPr/>
            <p:nvPr/>
          </p:nvSpPr>
          <p:spPr>
            <a:xfrm>
              <a:off x="4108450" y="3256400"/>
              <a:ext cx="272800" cy="339300"/>
            </a:xfrm>
            <a:custGeom>
              <a:avLst/>
              <a:gdLst/>
              <a:ahLst/>
              <a:cxnLst/>
              <a:rect l="l" t="t" r="r" b="b"/>
              <a:pathLst>
                <a:path w="10912" h="13572" extrusionOk="0">
                  <a:moveTo>
                    <a:pt x="8714" y="817"/>
                  </a:moveTo>
                  <a:lnTo>
                    <a:pt x="10069" y="2172"/>
                  </a:lnTo>
                  <a:lnTo>
                    <a:pt x="8714" y="2172"/>
                  </a:lnTo>
                  <a:lnTo>
                    <a:pt x="8714" y="817"/>
                  </a:lnTo>
                  <a:close/>
                  <a:moveTo>
                    <a:pt x="8190" y="1564"/>
                  </a:moveTo>
                  <a:lnTo>
                    <a:pt x="8190" y="2451"/>
                  </a:lnTo>
                  <a:cubicBezTo>
                    <a:pt x="8190" y="2587"/>
                    <a:pt x="8299" y="2713"/>
                    <a:pt x="8452" y="2713"/>
                  </a:cubicBezTo>
                  <a:lnTo>
                    <a:pt x="9322" y="2713"/>
                  </a:lnTo>
                  <a:lnTo>
                    <a:pt x="9322" y="10570"/>
                  </a:lnTo>
                  <a:lnTo>
                    <a:pt x="2961" y="10570"/>
                  </a:lnTo>
                  <a:lnTo>
                    <a:pt x="2961" y="1564"/>
                  </a:lnTo>
                  <a:close/>
                  <a:moveTo>
                    <a:pt x="8190" y="542"/>
                  </a:moveTo>
                  <a:lnTo>
                    <a:pt x="8190" y="1066"/>
                  </a:lnTo>
                  <a:lnTo>
                    <a:pt x="2696" y="1066"/>
                  </a:lnTo>
                  <a:cubicBezTo>
                    <a:pt x="2560" y="1066"/>
                    <a:pt x="2433" y="1192"/>
                    <a:pt x="2433" y="1329"/>
                  </a:cubicBezTo>
                  <a:lnTo>
                    <a:pt x="2433" y="10846"/>
                  </a:lnTo>
                  <a:cubicBezTo>
                    <a:pt x="2433" y="10985"/>
                    <a:pt x="2560" y="11108"/>
                    <a:pt x="2696" y="11108"/>
                  </a:cubicBezTo>
                  <a:lnTo>
                    <a:pt x="9584" y="11108"/>
                  </a:lnTo>
                  <a:cubicBezTo>
                    <a:pt x="9737" y="11108"/>
                    <a:pt x="9849" y="10985"/>
                    <a:pt x="9849" y="10846"/>
                  </a:cubicBezTo>
                  <a:lnTo>
                    <a:pt x="9849" y="2713"/>
                  </a:lnTo>
                  <a:lnTo>
                    <a:pt x="10387" y="2713"/>
                  </a:lnTo>
                  <a:lnTo>
                    <a:pt x="10387" y="11633"/>
                  </a:lnTo>
                  <a:lnTo>
                    <a:pt x="1909" y="11633"/>
                  </a:lnTo>
                  <a:lnTo>
                    <a:pt x="1909" y="542"/>
                  </a:lnTo>
                  <a:close/>
                  <a:moveTo>
                    <a:pt x="1368" y="1909"/>
                  </a:moveTo>
                  <a:lnTo>
                    <a:pt x="1368" y="11925"/>
                  </a:lnTo>
                  <a:cubicBezTo>
                    <a:pt x="1368" y="12077"/>
                    <a:pt x="1494" y="12187"/>
                    <a:pt x="1647" y="12187"/>
                  </a:cubicBezTo>
                  <a:lnTo>
                    <a:pt x="9003" y="12187"/>
                  </a:lnTo>
                  <a:lnTo>
                    <a:pt x="9003" y="13043"/>
                  </a:lnTo>
                  <a:lnTo>
                    <a:pt x="525" y="13043"/>
                  </a:lnTo>
                  <a:lnTo>
                    <a:pt x="525" y="1909"/>
                  </a:lnTo>
                  <a:close/>
                  <a:moveTo>
                    <a:pt x="1647" y="1"/>
                  </a:moveTo>
                  <a:cubicBezTo>
                    <a:pt x="1494" y="1"/>
                    <a:pt x="1368" y="127"/>
                    <a:pt x="1368" y="280"/>
                  </a:cubicBezTo>
                  <a:lnTo>
                    <a:pt x="1368" y="1385"/>
                  </a:lnTo>
                  <a:lnTo>
                    <a:pt x="262" y="1385"/>
                  </a:lnTo>
                  <a:cubicBezTo>
                    <a:pt x="110" y="1385"/>
                    <a:pt x="0" y="1508"/>
                    <a:pt x="0" y="1647"/>
                  </a:cubicBezTo>
                  <a:lnTo>
                    <a:pt x="0" y="13309"/>
                  </a:lnTo>
                  <a:cubicBezTo>
                    <a:pt x="0" y="13445"/>
                    <a:pt x="110" y="13571"/>
                    <a:pt x="262" y="13571"/>
                  </a:cubicBezTo>
                  <a:lnTo>
                    <a:pt x="9269" y="13571"/>
                  </a:lnTo>
                  <a:cubicBezTo>
                    <a:pt x="9418" y="13571"/>
                    <a:pt x="9531" y="13445"/>
                    <a:pt x="9531" y="13309"/>
                  </a:cubicBezTo>
                  <a:lnTo>
                    <a:pt x="9531" y="12187"/>
                  </a:lnTo>
                  <a:lnTo>
                    <a:pt x="10829" y="12187"/>
                  </a:lnTo>
                  <a:cubicBezTo>
                    <a:pt x="10872" y="12187"/>
                    <a:pt x="10912" y="12160"/>
                    <a:pt x="10912" y="12117"/>
                  </a:cubicBezTo>
                  <a:lnTo>
                    <a:pt x="10912" y="2228"/>
                  </a:lnTo>
                  <a:cubicBezTo>
                    <a:pt x="10912" y="2215"/>
                    <a:pt x="10898" y="2202"/>
                    <a:pt x="10885" y="2202"/>
                  </a:cubicBezTo>
                  <a:lnTo>
                    <a:pt x="10829" y="2202"/>
                  </a:lnTo>
                  <a:lnTo>
                    <a:pt x="8714" y="84"/>
                  </a:lnTo>
                  <a:cubicBezTo>
                    <a:pt x="8658" y="31"/>
                    <a:pt x="8605" y="1"/>
                    <a:pt x="8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4268525" y="3324075"/>
              <a:ext cx="59525" cy="59650"/>
            </a:xfrm>
            <a:custGeom>
              <a:avLst/>
              <a:gdLst/>
              <a:ahLst/>
              <a:cxnLst/>
              <a:rect l="l" t="t" r="r" b="b"/>
              <a:pathLst>
                <a:path w="2381" h="2386" extrusionOk="0">
                  <a:moveTo>
                    <a:pt x="542" y="560"/>
                  </a:moveTo>
                  <a:cubicBezTo>
                    <a:pt x="1189" y="670"/>
                    <a:pt x="1717" y="1194"/>
                    <a:pt x="1826" y="1858"/>
                  </a:cubicBezTo>
                  <a:lnTo>
                    <a:pt x="542" y="1858"/>
                  </a:lnTo>
                  <a:lnTo>
                    <a:pt x="542" y="560"/>
                  </a:lnTo>
                  <a:close/>
                  <a:moveTo>
                    <a:pt x="213" y="1"/>
                  </a:moveTo>
                  <a:cubicBezTo>
                    <a:pt x="97" y="1"/>
                    <a:pt x="1" y="81"/>
                    <a:pt x="1" y="212"/>
                  </a:cubicBezTo>
                  <a:lnTo>
                    <a:pt x="1" y="2120"/>
                  </a:lnTo>
                  <a:cubicBezTo>
                    <a:pt x="1" y="2260"/>
                    <a:pt x="127" y="2386"/>
                    <a:pt x="263" y="2386"/>
                  </a:cubicBezTo>
                  <a:lnTo>
                    <a:pt x="2119" y="2386"/>
                  </a:lnTo>
                  <a:cubicBezTo>
                    <a:pt x="2268" y="2386"/>
                    <a:pt x="2381" y="2260"/>
                    <a:pt x="2381" y="2120"/>
                  </a:cubicBezTo>
                  <a:cubicBezTo>
                    <a:pt x="2381" y="959"/>
                    <a:pt x="1438" y="6"/>
                    <a:pt x="263" y="6"/>
                  </a:cubicBezTo>
                  <a:cubicBezTo>
                    <a:pt x="246" y="3"/>
                    <a:pt x="229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4178650" y="3350850"/>
              <a:ext cx="123100" cy="105500"/>
            </a:xfrm>
            <a:custGeom>
              <a:avLst/>
              <a:gdLst/>
              <a:ahLst/>
              <a:cxnLst/>
              <a:rect l="l" t="t" r="r" b="b"/>
              <a:pathLst>
                <a:path w="4924" h="4220" extrusionOk="0">
                  <a:moveTo>
                    <a:pt x="2543" y="551"/>
                  </a:moveTo>
                  <a:lnTo>
                    <a:pt x="2543" y="1962"/>
                  </a:lnTo>
                  <a:lnTo>
                    <a:pt x="1328" y="2669"/>
                  </a:lnTo>
                  <a:cubicBezTo>
                    <a:pt x="967" y="1756"/>
                    <a:pt x="1591" y="704"/>
                    <a:pt x="2543" y="551"/>
                  </a:cubicBezTo>
                  <a:close/>
                  <a:moveTo>
                    <a:pt x="4356" y="2377"/>
                  </a:moveTo>
                  <a:cubicBezTo>
                    <a:pt x="4286" y="2752"/>
                    <a:pt x="4094" y="3084"/>
                    <a:pt x="3805" y="3333"/>
                  </a:cubicBezTo>
                  <a:lnTo>
                    <a:pt x="3250" y="2377"/>
                  </a:lnTo>
                  <a:close/>
                  <a:moveTo>
                    <a:pt x="2696" y="2477"/>
                  </a:moveTo>
                  <a:lnTo>
                    <a:pt x="3347" y="3609"/>
                  </a:lnTo>
                  <a:cubicBezTo>
                    <a:pt x="3182" y="3673"/>
                    <a:pt x="3004" y="3703"/>
                    <a:pt x="2825" y="3703"/>
                  </a:cubicBezTo>
                  <a:cubicBezTo>
                    <a:pt x="2346" y="3703"/>
                    <a:pt x="1858" y="3487"/>
                    <a:pt x="1577" y="3124"/>
                  </a:cubicBezTo>
                  <a:lnTo>
                    <a:pt x="2696" y="2477"/>
                  </a:lnTo>
                  <a:close/>
                  <a:moveTo>
                    <a:pt x="2809" y="0"/>
                  </a:moveTo>
                  <a:cubicBezTo>
                    <a:pt x="1" y="97"/>
                    <a:pt x="14" y="4120"/>
                    <a:pt x="2809" y="4220"/>
                  </a:cubicBezTo>
                  <a:cubicBezTo>
                    <a:pt x="3971" y="4220"/>
                    <a:pt x="4924" y="3277"/>
                    <a:pt x="4924" y="2115"/>
                  </a:cubicBezTo>
                  <a:cubicBezTo>
                    <a:pt x="4924" y="1962"/>
                    <a:pt x="4801" y="1839"/>
                    <a:pt x="4648" y="1839"/>
                  </a:cubicBezTo>
                  <a:lnTo>
                    <a:pt x="3071" y="1839"/>
                  </a:lnTo>
                  <a:lnTo>
                    <a:pt x="3071" y="263"/>
                  </a:lnTo>
                  <a:cubicBezTo>
                    <a:pt x="3071" y="110"/>
                    <a:pt x="2945" y="0"/>
                    <a:pt x="2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4195250" y="3310675"/>
              <a:ext cx="61925" cy="13550"/>
            </a:xfrm>
            <a:custGeom>
              <a:avLst/>
              <a:gdLst/>
              <a:ahLst/>
              <a:cxnLst/>
              <a:rect l="l" t="t" r="r" b="b"/>
              <a:pathLst>
                <a:path w="2477" h="542" extrusionOk="0">
                  <a:moveTo>
                    <a:pt x="276" y="1"/>
                  </a:moveTo>
                  <a:cubicBezTo>
                    <a:pt x="123" y="1"/>
                    <a:pt x="1" y="153"/>
                    <a:pt x="27" y="306"/>
                  </a:cubicBezTo>
                  <a:cubicBezTo>
                    <a:pt x="40" y="446"/>
                    <a:pt x="153" y="542"/>
                    <a:pt x="289" y="542"/>
                  </a:cubicBezTo>
                  <a:lnTo>
                    <a:pt x="2128" y="542"/>
                  </a:lnTo>
                  <a:cubicBezTo>
                    <a:pt x="2477" y="529"/>
                    <a:pt x="2477" y="17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4193500" y="349500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46" y="1"/>
                  </a:moveTo>
                  <a:cubicBezTo>
                    <a:pt x="1" y="14"/>
                    <a:pt x="1" y="512"/>
                    <a:pt x="346" y="528"/>
                  </a:cubicBezTo>
                  <a:lnTo>
                    <a:pt x="2198" y="528"/>
                  </a:lnTo>
                  <a:cubicBezTo>
                    <a:pt x="2364" y="528"/>
                    <a:pt x="2491" y="389"/>
                    <a:pt x="2464" y="223"/>
                  </a:cubicBezTo>
                  <a:cubicBezTo>
                    <a:pt x="2447" y="97"/>
                    <a:pt x="2325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4193500" y="346835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46" y="1"/>
                  </a:moveTo>
                  <a:cubicBezTo>
                    <a:pt x="1" y="18"/>
                    <a:pt x="1" y="529"/>
                    <a:pt x="346" y="529"/>
                  </a:cubicBezTo>
                  <a:lnTo>
                    <a:pt x="2198" y="529"/>
                  </a:lnTo>
                  <a:cubicBezTo>
                    <a:pt x="2364" y="529"/>
                    <a:pt x="2491" y="389"/>
                    <a:pt x="2464" y="223"/>
                  </a:cubicBezTo>
                  <a:cubicBezTo>
                    <a:pt x="2447" y="101"/>
                    <a:pt x="2325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4266450" y="349500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59" y="1"/>
                  </a:moveTo>
                  <a:cubicBezTo>
                    <a:pt x="1" y="14"/>
                    <a:pt x="1" y="512"/>
                    <a:pt x="359" y="528"/>
                  </a:cubicBezTo>
                  <a:lnTo>
                    <a:pt x="2202" y="528"/>
                  </a:lnTo>
                  <a:cubicBezTo>
                    <a:pt x="2368" y="528"/>
                    <a:pt x="2490" y="389"/>
                    <a:pt x="2464" y="223"/>
                  </a:cubicBezTo>
                  <a:cubicBezTo>
                    <a:pt x="2451" y="97"/>
                    <a:pt x="2324" y="1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4266450" y="346835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59" y="1"/>
                  </a:moveTo>
                  <a:cubicBezTo>
                    <a:pt x="1" y="18"/>
                    <a:pt x="1" y="529"/>
                    <a:pt x="359" y="529"/>
                  </a:cubicBezTo>
                  <a:lnTo>
                    <a:pt x="2202" y="529"/>
                  </a:lnTo>
                  <a:cubicBezTo>
                    <a:pt x="2368" y="529"/>
                    <a:pt x="2490" y="389"/>
                    <a:pt x="2464" y="223"/>
                  </a:cubicBezTo>
                  <a:cubicBezTo>
                    <a:pt x="2451" y="101"/>
                    <a:pt x="2324" y="1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38"/>
          <p:cNvGrpSpPr/>
          <p:nvPr/>
        </p:nvGrpSpPr>
        <p:grpSpPr>
          <a:xfrm>
            <a:off x="7224810" y="1342988"/>
            <a:ext cx="339275" cy="339300"/>
            <a:chOff x="3277475" y="3256400"/>
            <a:chExt cx="339275" cy="339300"/>
          </a:xfrm>
        </p:grpSpPr>
        <p:sp>
          <p:nvSpPr>
            <p:cNvPr id="848" name="Google Shape;848;p38"/>
            <p:cNvSpPr/>
            <p:nvPr/>
          </p:nvSpPr>
          <p:spPr>
            <a:xfrm>
              <a:off x="3277475" y="3256400"/>
              <a:ext cx="339275" cy="339300"/>
            </a:xfrm>
            <a:custGeom>
              <a:avLst/>
              <a:gdLst/>
              <a:ahLst/>
              <a:cxnLst/>
              <a:rect l="l" t="t" r="r" b="b"/>
              <a:pathLst>
                <a:path w="13571" h="13572" extrusionOk="0">
                  <a:moveTo>
                    <a:pt x="2546" y="2451"/>
                  </a:moveTo>
                  <a:lnTo>
                    <a:pt x="2546" y="2975"/>
                  </a:lnTo>
                  <a:lnTo>
                    <a:pt x="1328" y="2975"/>
                  </a:lnTo>
                  <a:cubicBezTo>
                    <a:pt x="1179" y="2975"/>
                    <a:pt x="1066" y="3085"/>
                    <a:pt x="1066" y="3237"/>
                  </a:cubicBezTo>
                  <a:lnTo>
                    <a:pt x="1066" y="9863"/>
                  </a:lnTo>
                  <a:lnTo>
                    <a:pt x="541" y="9863"/>
                  </a:lnTo>
                  <a:lnTo>
                    <a:pt x="541" y="2713"/>
                  </a:lnTo>
                  <a:cubicBezTo>
                    <a:pt x="541" y="2560"/>
                    <a:pt x="651" y="2451"/>
                    <a:pt x="804" y="2451"/>
                  </a:cubicBezTo>
                  <a:close/>
                  <a:moveTo>
                    <a:pt x="2546" y="3500"/>
                  </a:moveTo>
                  <a:lnTo>
                    <a:pt x="2546" y="9863"/>
                  </a:lnTo>
                  <a:lnTo>
                    <a:pt x="1594" y="9863"/>
                  </a:lnTo>
                  <a:lnTo>
                    <a:pt x="1594" y="3500"/>
                  </a:lnTo>
                  <a:close/>
                  <a:moveTo>
                    <a:pt x="10500" y="542"/>
                  </a:moveTo>
                  <a:lnTo>
                    <a:pt x="10500" y="9863"/>
                  </a:lnTo>
                  <a:lnTo>
                    <a:pt x="3071" y="9863"/>
                  </a:lnTo>
                  <a:lnTo>
                    <a:pt x="3071" y="542"/>
                  </a:lnTo>
                  <a:close/>
                  <a:moveTo>
                    <a:pt x="11981" y="3500"/>
                  </a:moveTo>
                  <a:lnTo>
                    <a:pt x="11981" y="9863"/>
                  </a:lnTo>
                  <a:lnTo>
                    <a:pt x="11025" y="9863"/>
                  </a:lnTo>
                  <a:lnTo>
                    <a:pt x="11025" y="3500"/>
                  </a:lnTo>
                  <a:close/>
                  <a:moveTo>
                    <a:pt x="12767" y="2451"/>
                  </a:moveTo>
                  <a:cubicBezTo>
                    <a:pt x="12920" y="2451"/>
                    <a:pt x="13030" y="2560"/>
                    <a:pt x="13030" y="2713"/>
                  </a:cubicBezTo>
                  <a:lnTo>
                    <a:pt x="13030" y="9863"/>
                  </a:lnTo>
                  <a:lnTo>
                    <a:pt x="12505" y="9863"/>
                  </a:lnTo>
                  <a:lnTo>
                    <a:pt x="12505" y="3237"/>
                  </a:lnTo>
                  <a:cubicBezTo>
                    <a:pt x="12505" y="3085"/>
                    <a:pt x="12396" y="2975"/>
                    <a:pt x="12243" y="2975"/>
                  </a:cubicBezTo>
                  <a:lnTo>
                    <a:pt x="11025" y="2975"/>
                  </a:lnTo>
                  <a:lnTo>
                    <a:pt x="11025" y="2451"/>
                  </a:lnTo>
                  <a:close/>
                  <a:moveTo>
                    <a:pt x="13030" y="10388"/>
                  </a:moveTo>
                  <a:lnTo>
                    <a:pt x="13030" y="10653"/>
                  </a:lnTo>
                  <a:cubicBezTo>
                    <a:pt x="13030" y="10803"/>
                    <a:pt x="12920" y="10915"/>
                    <a:pt x="12767" y="10915"/>
                  </a:cubicBezTo>
                  <a:lnTo>
                    <a:pt x="804" y="10915"/>
                  </a:lnTo>
                  <a:cubicBezTo>
                    <a:pt x="651" y="10915"/>
                    <a:pt x="541" y="10803"/>
                    <a:pt x="541" y="10653"/>
                  </a:cubicBezTo>
                  <a:lnTo>
                    <a:pt x="541" y="10388"/>
                  </a:lnTo>
                  <a:close/>
                  <a:moveTo>
                    <a:pt x="7595" y="11453"/>
                  </a:moveTo>
                  <a:lnTo>
                    <a:pt x="8024" y="13043"/>
                  </a:lnTo>
                  <a:lnTo>
                    <a:pt x="5534" y="13043"/>
                  </a:lnTo>
                  <a:lnTo>
                    <a:pt x="5962" y="11453"/>
                  </a:lnTo>
                  <a:close/>
                  <a:moveTo>
                    <a:pt x="2809" y="1"/>
                  </a:moveTo>
                  <a:cubicBezTo>
                    <a:pt x="2672" y="1"/>
                    <a:pt x="2546" y="127"/>
                    <a:pt x="2546" y="280"/>
                  </a:cubicBezTo>
                  <a:lnTo>
                    <a:pt x="2546" y="1909"/>
                  </a:lnTo>
                  <a:lnTo>
                    <a:pt x="804" y="1909"/>
                  </a:lnTo>
                  <a:cubicBezTo>
                    <a:pt x="362" y="1909"/>
                    <a:pt x="0" y="2271"/>
                    <a:pt x="0" y="2713"/>
                  </a:cubicBezTo>
                  <a:lnTo>
                    <a:pt x="0" y="10653"/>
                  </a:lnTo>
                  <a:cubicBezTo>
                    <a:pt x="0" y="11095"/>
                    <a:pt x="362" y="11453"/>
                    <a:pt x="804" y="11453"/>
                  </a:cubicBezTo>
                  <a:lnTo>
                    <a:pt x="5424" y="11453"/>
                  </a:lnTo>
                  <a:lnTo>
                    <a:pt x="4996" y="13043"/>
                  </a:lnTo>
                  <a:lnTo>
                    <a:pt x="4664" y="13043"/>
                  </a:lnTo>
                  <a:cubicBezTo>
                    <a:pt x="4302" y="13043"/>
                    <a:pt x="4302" y="13558"/>
                    <a:pt x="4664" y="13571"/>
                  </a:cubicBezTo>
                  <a:lnTo>
                    <a:pt x="8897" y="13571"/>
                  </a:lnTo>
                  <a:cubicBezTo>
                    <a:pt x="9242" y="13558"/>
                    <a:pt x="9255" y="13060"/>
                    <a:pt x="8897" y="13043"/>
                  </a:cubicBezTo>
                  <a:lnTo>
                    <a:pt x="8578" y="13043"/>
                  </a:lnTo>
                  <a:lnTo>
                    <a:pt x="8150" y="11453"/>
                  </a:lnTo>
                  <a:lnTo>
                    <a:pt x="12767" y="11453"/>
                  </a:lnTo>
                  <a:cubicBezTo>
                    <a:pt x="13212" y="11453"/>
                    <a:pt x="13571" y="11095"/>
                    <a:pt x="13571" y="10653"/>
                  </a:cubicBezTo>
                  <a:lnTo>
                    <a:pt x="13571" y="2713"/>
                  </a:lnTo>
                  <a:cubicBezTo>
                    <a:pt x="13571" y="2271"/>
                    <a:pt x="13212" y="1909"/>
                    <a:pt x="12767" y="1909"/>
                  </a:cubicBezTo>
                  <a:lnTo>
                    <a:pt x="11025" y="1909"/>
                  </a:lnTo>
                  <a:lnTo>
                    <a:pt x="11025" y="280"/>
                  </a:lnTo>
                  <a:cubicBezTo>
                    <a:pt x="11025" y="127"/>
                    <a:pt x="10902" y="1"/>
                    <a:pt x="10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3374325" y="3341150"/>
              <a:ext cx="145575" cy="145900"/>
            </a:xfrm>
            <a:custGeom>
              <a:avLst/>
              <a:gdLst/>
              <a:ahLst/>
              <a:cxnLst/>
              <a:rect l="l" t="t" r="r" b="b"/>
              <a:pathLst>
                <a:path w="5823" h="5836" extrusionOk="0">
                  <a:moveTo>
                    <a:pt x="3306" y="541"/>
                  </a:moveTo>
                  <a:lnTo>
                    <a:pt x="3306" y="1328"/>
                  </a:lnTo>
                  <a:lnTo>
                    <a:pt x="2516" y="1328"/>
                  </a:lnTo>
                  <a:lnTo>
                    <a:pt x="2516" y="541"/>
                  </a:lnTo>
                  <a:close/>
                  <a:moveTo>
                    <a:pt x="1328" y="2516"/>
                  </a:moveTo>
                  <a:lnTo>
                    <a:pt x="1328" y="3320"/>
                  </a:lnTo>
                  <a:lnTo>
                    <a:pt x="525" y="3320"/>
                  </a:lnTo>
                  <a:lnTo>
                    <a:pt x="525" y="2516"/>
                  </a:lnTo>
                  <a:close/>
                  <a:moveTo>
                    <a:pt x="5298" y="2516"/>
                  </a:moveTo>
                  <a:lnTo>
                    <a:pt x="5298" y="3320"/>
                  </a:lnTo>
                  <a:lnTo>
                    <a:pt x="4495" y="3320"/>
                  </a:lnTo>
                  <a:lnTo>
                    <a:pt x="4495" y="2516"/>
                  </a:lnTo>
                  <a:close/>
                  <a:moveTo>
                    <a:pt x="3306" y="4508"/>
                  </a:moveTo>
                  <a:lnTo>
                    <a:pt x="3306" y="5298"/>
                  </a:lnTo>
                  <a:lnTo>
                    <a:pt x="2516" y="5298"/>
                  </a:lnTo>
                  <a:lnTo>
                    <a:pt x="2516" y="4508"/>
                  </a:lnTo>
                  <a:close/>
                  <a:moveTo>
                    <a:pt x="2254" y="0"/>
                  </a:moveTo>
                  <a:cubicBezTo>
                    <a:pt x="2101" y="0"/>
                    <a:pt x="1979" y="126"/>
                    <a:pt x="1979" y="276"/>
                  </a:cubicBezTo>
                  <a:lnTo>
                    <a:pt x="1979" y="1590"/>
                  </a:lnTo>
                  <a:cubicBezTo>
                    <a:pt x="1979" y="1743"/>
                    <a:pt x="2101" y="1869"/>
                    <a:pt x="2254" y="1869"/>
                  </a:cubicBezTo>
                  <a:lnTo>
                    <a:pt x="2643" y="1869"/>
                  </a:lnTo>
                  <a:lnTo>
                    <a:pt x="2643" y="2656"/>
                  </a:lnTo>
                  <a:lnTo>
                    <a:pt x="1853" y="2656"/>
                  </a:lnTo>
                  <a:lnTo>
                    <a:pt x="1853" y="2254"/>
                  </a:lnTo>
                  <a:cubicBezTo>
                    <a:pt x="1853" y="2118"/>
                    <a:pt x="1730" y="1992"/>
                    <a:pt x="1590" y="1992"/>
                  </a:cubicBezTo>
                  <a:lnTo>
                    <a:pt x="262" y="1992"/>
                  </a:lnTo>
                  <a:cubicBezTo>
                    <a:pt x="110" y="1992"/>
                    <a:pt x="0" y="2118"/>
                    <a:pt x="0" y="2254"/>
                  </a:cubicBezTo>
                  <a:lnTo>
                    <a:pt x="0" y="3582"/>
                  </a:lnTo>
                  <a:cubicBezTo>
                    <a:pt x="0" y="3735"/>
                    <a:pt x="110" y="3844"/>
                    <a:pt x="262" y="3844"/>
                  </a:cubicBezTo>
                  <a:lnTo>
                    <a:pt x="1590" y="3844"/>
                  </a:lnTo>
                  <a:cubicBezTo>
                    <a:pt x="1730" y="3844"/>
                    <a:pt x="1853" y="3735"/>
                    <a:pt x="1853" y="3582"/>
                  </a:cubicBezTo>
                  <a:lnTo>
                    <a:pt x="1853" y="3180"/>
                  </a:lnTo>
                  <a:lnTo>
                    <a:pt x="2643" y="3180"/>
                  </a:lnTo>
                  <a:lnTo>
                    <a:pt x="2643" y="3983"/>
                  </a:lnTo>
                  <a:lnTo>
                    <a:pt x="2254" y="3983"/>
                  </a:lnTo>
                  <a:cubicBezTo>
                    <a:pt x="2101" y="3983"/>
                    <a:pt x="1979" y="4093"/>
                    <a:pt x="1979" y="4246"/>
                  </a:cubicBezTo>
                  <a:lnTo>
                    <a:pt x="1979" y="5574"/>
                  </a:lnTo>
                  <a:cubicBezTo>
                    <a:pt x="1979" y="5713"/>
                    <a:pt x="2101" y="5836"/>
                    <a:pt x="2254" y="5836"/>
                  </a:cubicBezTo>
                  <a:lnTo>
                    <a:pt x="3569" y="5836"/>
                  </a:lnTo>
                  <a:cubicBezTo>
                    <a:pt x="3721" y="5836"/>
                    <a:pt x="3831" y="5713"/>
                    <a:pt x="3831" y="5574"/>
                  </a:cubicBezTo>
                  <a:lnTo>
                    <a:pt x="3831" y="4246"/>
                  </a:lnTo>
                  <a:cubicBezTo>
                    <a:pt x="3831" y="4093"/>
                    <a:pt x="3721" y="3983"/>
                    <a:pt x="3569" y="3983"/>
                  </a:cubicBezTo>
                  <a:lnTo>
                    <a:pt x="3180" y="3983"/>
                  </a:lnTo>
                  <a:lnTo>
                    <a:pt x="3180" y="3180"/>
                  </a:lnTo>
                  <a:lnTo>
                    <a:pt x="3970" y="3180"/>
                  </a:lnTo>
                  <a:lnTo>
                    <a:pt x="3970" y="3582"/>
                  </a:lnTo>
                  <a:cubicBezTo>
                    <a:pt x="3970" y="3735"/>
                    <a:pt x="4093" y="3844"/>
                    <a:pt x="4233" y="3844"/>
                  </a:cubicBezTo>
                  <a:lnTo>
                    <a:pt x="5560" y="3844"/>
                  </a:lnTo>
                  <a:cubicBezTo>
                    <a:pt x="5713" y="3844"/>
                    <a:pt x="5823" y="3735"/>
                    <a:pt x="5823" y="3582"/>
                  </a:cubicBezTo>
                  <a:lnTo>
                    <a:pt x="5823" y="2254"/>
                  </a:lnTo>
                  <a:cubicBezTo>
                    <a:pt x="5823" y="2118"/>
                    <a:pt x="5713" y="1992"/>
                    <a:pt x="5560" y="1992"/>
                  </a:cubicBezTo>
                  <a:lnTo>
                    <a:pt x="4233" y="1992"/>
                  </a:lnTo>
                  <a:cubicBezTo>
                    <a:pt x="4093" y="1992"/>
                    <a:pt x="3970" y="2118"/>
                    <a:pt x="3970" y="2254"/>
                  </a:cubicBezTo>
                  <a:lnTo>
                    <a:pt x="3970" y="2656"/>
                  </a:lnTo>
                  <a:lnTo>
                    <a:pt x="3180" y="2656"/>
                  </a:lnTo>
                  <a:lnTo>
                    <a:pt x="3180" y="1869"/>
                  </a:lnTo>
                  <a:lnTo>
                    <a:pt x="3569" y="1869"/>
                  </a:lnTo>
                  <a:cubicBezTo>
                    <a:pt x="3721" y="1869"/>
                    <a:pt x="3831" y="1743"/>
                    <a:pt x="3831" y="1590"/>
                  </a:cubicBezTo>
                  <a:lnTo>
                    <a:pt x="3831" y="276"/>
                  </a:lnTo>
                  <a:cubicBezTo>
                    <a:pt x="3831" y="126"/>
                    <a:pt x="3721" y="0"/>
                    <a:pt x="3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3371900" y="3313500"/>
              <a:ext cx="65025" cy="13150"/>
            </a:xfrm>
            <a:custGeom>
              <a:avLst/>
              <a:gdLst/>
              <a:ahLst/>
              <a:cxnLst/>
              <a:rect l="l" t="t" r="r" b="b"/>
              <a:pathLst>
                <a:path w="2601" h="526" extrusionOk="0">
                  <a:moveTo>
                    <a:pt x="346" y="1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2338" y="525"/>
                  </a:lnTo>
                  <a:cubicBezTo>
                    <a:pt x="2491" y="525"/>
                    <a:pt x="2600" y="416"/>
                    <a:pt x="2600" y="263"/>
                  </a:cubicBezTo>
                  <a:cubicBezTo>
                    <a:pt x="2600" y="123"/>
                    <a:pt x="2491" y="1"/>
                    <a:pt x="2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3371900" y="3341150"/>
              <a:ext cx="37375" cy="13550"/>
            </a:xfrm>
            <a:custGeom>
              <a:avLst/>
              <a:gdLst/>
              <a:ahLst/>
              <a:cxnLst/>
              <a:rect l="l" t="t" r="r" b="b"/>
              <a:pathLst>
                <a:path w="1495" h="542" extrusionOk="0">
                  <a:moveTo>
                    <a:pt x="346" y="0"/>
                  </a:moveTo>
                  <a:cubicBezTo>
                    <a:pt x="1" y="13"/>
                    <a:pt x="1" y="524"/>
                    <a:pt x="346" y="541"/>
                  </a:cubicBezTo>
                  <a:lnTo>
                    <a:pt x="1203" y="541"/>
                  </a:lnTo>
                  <a:cubicBezTo>
                    <a:pt x="1342" y="541"/>
                    <a:pt x="1452" y="442"/>
                    <a:pt x="1481" y="305"/>
                  </a:cubicBezTo>
                  <a:cubicBezTo>
                    <a:pt x="1495" y="153"/>
                    <a:pt x="1369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3371900" y="3285775"/>
              <a:ext cx="65775" cy="13225"/>
            </a:xfrm>
            <a:custGeom>
              <a:avLst/>
              <a:gdLst/>
              <a:ahLst/>
              <a:cxnLst/>
              <a:rect l="l" t="t" r="r" b="b"/>
              <a:pathLst>
                <a:path w="2631" h="529" extrusionOk="0">
                  <a:moveTo>
                    <a:pt x="346" y="1"/>
                  </a:moveTo>
                  <a:cubicBezTo>
                    <a:pt x="1" y="17"/>
                    <a:pt x="1" y="515"/>
                    <a:pt x="346" y="529"/>
                  </a:cubicBezTo>
                  <a:lnTo>
                    <a:pt x="2325" y="529"/>
                  </a:lnTo>
                  <a:cubicBezTo>
                    <a:pt x="2464" y="529"/>
                    <a:pt x="2587" y="432"/>
                    <a:pt x="2600" y="306"/>
                  </a:cubicBezTo>
                  <a:cubicBezTo>
                    <a:pt x="2630" y="140"/>
                    <a:pt x="2504" y="1"/>
                    <a:pt x="2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3454575" y="3313500"/>
              <a:ext cx="65325" cy="13150"/>
            </a:xfrm>
            <a:custGeom>
              <a:avLst/>
              <a:gdLst/>
              <a:ahLst/>
              <a:cxnLst/>
              <a:rect l="l" t="t" r="r" b="b"/>
              <a:pathLst>
                <a:path w="2613" h="526" extrusionOk="0">
                  <a:moveTo>
                    <a:pt x="359" y="1"/>
                  </a:moveTo>
                  <a:cubicBezTo>
                    <a:pt x="0" y="14"/>
                    <a:pt x="0" y="512"/>
                    <a:pt x="359" y="525"/>
                  </a:cubicBezTo>
                  <a:lnTo>
                    <a:pt x="2337" y="525"/>
                  </a:lnTo>
                  <a:cubicBezTo>
                    <a:pt x="2490" y="525"/>
                    <a:pt x="2613" y="416"/>
                    <a:pt x="2613" y="263"/>
                  </a:cubicBezTo>
                  <a:cubicBezTo>
                    <a:pt x="2613" y="123"/>
                    <a:pt x="2490" y="1"/>
                    <a:pt x="2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3454575" y="3285775"/>
              <a:ext cx="65675" cy="13225"/>
            </a:xfrm>
            <a:custGeom>
              <a:avLst/>
              <a:gdLst/>
              <a:ahLst/>
              <a:cxnLst/>
              <a:rect l="l" t="t" r="r" b="b"/>
              <a:pathLst>
                <a:path w="2627" h="529" extrusionOk="0">
                  <a:moveTo>
                    <a:pt x="359" y="1"/>
                  </a:moveTo>
                  <a:cubicBezTo>
                    <a:pt x="0" y="17"/>
                    <a:pt x="0" y="515"/>
                    <a:pt x="359" y="529"/>
                  </a:cubicBezTo>
                  <a:lnTo>
                    <a:pt x="2337" y="529"/>
                  </a:lnTo>
                  <a:cubicBezTo>
                    <a:pt x="2460" y="529"/>
                    <a:pt x="2586" y="432"/>
                    <a:pt x="2599" y="306"/>
                  </a:cubicBezTo>
                  <a:cubicBezTo>
                    <a:pt x="2626" y="140"/>
                    <a:pt x="2503" y="1"/>
                    <a:pt x="2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3484600" y="3341150"/>
              <a:ext cx="37375" cy="13550"/>
            </a:xfrm>
            <a:custGeom>
              <a:avLst/>
              <a:gdLst/>
              <a:ahLst/>
              <a:cxnLst/>
              <a:rect l="l" t="t" r="r" b="b"/>
              <a:pathLst>
                <a:path w="1495" h="542" extrusionOk="0">
                  <a:moveTo>
                    <a:pt x="293" y="0"/>
                  </a:moveTo>
                  <a:cubicBezTo>
                    <a:pt x="154" y="0"/>
                    <a:pt x="44" y="96"/>
                    <a:pt x="14" y="236"/>
                  </a:cubicBezTo>
                  <a:cubicBezTo>
                    <a:pt x="1" y="402"/>
                    <a:pt x="127" y="541"/>
                    <a:pt x="280" y="541"/>
                  </a:cubicBezTo>
                  <a:lnTo>
                    <a:pt x="1136" y="541"/>
                  </a:lnTo>
                  <a:cubicBezTo>
                    <a:pt x="1495" y="524"/>
                    <a:pt x="1495" y="13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3371900" y="3473600"/>
              <a:ext cx="37375" cy="13450"/>
            </a:xfrm>
            <a:custGeom>
              <a:avLst/>
              <a:gdLst/>
              <a:ahLst/>
              <a:cxnLst/>
              <a:rect l="l" t="t" r="r" b="b"/>
              <a:pathLst>
                <a:path w="1495" h="538" extrusionOk="0">
                  <a:moveTo>
                    <a:pt x="346" y="0"/>
                  </a:moveTo>
                  <a:cubicBezTo>
                    <a:pt x="1" y="13"/>
                    <a:pt x="1" y="525"/>
                    <a:pt x="346" y="538"/>
                  </a:cubicBezTo>
                  <a:lnTo>
                    <a:pt x="1203" y="538"/>
                  </a:lnTo>
                  <a:cubicBezTo>
                    <a:pt x="1342" y="538"/>
                    <a:pt x="1452" y="442"/>
                    <a:pt x="1481" y="305"/>
                  </a:cubicBezTo>
                  <a:cubicBezTo>
                    <a:pt x="1495" y="153"/>
                    <a:pt x="1369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3484600" y="3473600"/>
              <a:ext cx="37375" cy="13450"/>
            </a:xfrm>
            <a:custGeom>
              <a:avLst/>
              <a:gdLst/>
              <a:ahLst/>
              <a:cxnLst/>
              <a:rect l="l" t="t" r="r" b="b"/>
              <a:pathLst>
                <a:path w="1495" h="538" extrusionOk="0">
                  <a:moveTo>
                    <a:pt x="293" y="0"/>
                  </a:moveTo>
                  <a:cubicBezTo>
                    <a:pt x="154" y="0"/>
                    <a:pt x="44" y="96"/>
                    <a:pt x="14" y="236"/>
                  </a:cubicBezTo>
                  <a:cubicBezTo>
                    <a:pt x="1" y="402"/>
                    <a:pt x="127" y="538"/>
                    <a:pt x="280" y="538"/>
                  </a:cubicBezTo>
                  <a:lnTo>
                    <a:pt x="1136" y="538"/>
                  </a:lnTo>
                  <a:cubicBezTo>
                    <a:pt x="1495" y="525"/>
                    <a:pt x="1495" y="13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38"/>
          <p:cNvGrpSpPr/>
          <p:nvPr/>
        </p:nvGrpSpPr>
        <p:grpSpPr>
          <a:xfrm>
            <a:off x="4860647" y="1342988"/>
            <a:ext cx="338875" cy="339300"/>
            <a:chOff x="2518850" y="3256400"/>
            <a:chExt cx="338875" cy="339300"/>
          </a:xfrm>
        </p:grpSpPr>
        <p:sp>
          <p:nvSpPr>
            <p:cNvPr id="859" name="Google Shape;859;p38"/>
            <p:cNvSpPr/>
            <p:nvPr/>
          </p:nvSpPr>
          <p:spPr>
            <a:xfrm>
              <a:off x="2518850" y="3256400"/>
              <a:ext cx="338875" cy="339300"/>
            </a:xfrm>
            <a:custGeom>
              <a:avLst/>
              <a:gdLst/>
              <a:ahLst/>
              <a:cxnLst/>
              <a:rect l="l" t="t" r="r" b="b"/>
              <a:pathLst>
                <a:path w="13555" h="13572" extrusionOk="0">
                  <a:moveTo>
                    <a:pt x="8370" y="2975"/>
                  </a:moveTo>
                  <a:lnTo>
                    <a:pt x="8370" y="3500"/>
                  </a:lnTo>
                  <a:lnTo>
                    <a:pt x="7842" y="3500"/>
                  </a:lnTo>
                  <a:lnTo>
                    <a:pt x="7842" y="2975"/>
                  </a:lnTo>
                  <a:close/>
                  <a:moveTo>
                    <a:pt x="4662" y="5259"/>
                  </a:moveTo>
                  <a:lnTo>
                    <a:pt x="4662" y="7317"/>
                  </a:lnTo>
                  <a:lnTo>
                    <a:pt x="3596" y="7317"/>
                  </a:lnTo>
                  <a:lnTo>
                    <a:pt x="3596" y="5259"/>
                  </a:lnTo>
                  <a:close/>
                  <a:moveTo>
                    <a:pt x="7304" y="542"/>
                  </a:moveTo>
                  <a:lnTo>
                    <a:pt x="7304" y="7317"/>
                  </a:lnTo>
                  <a:lnTo>
                    <a:pt x="6252" y="7317"/>
                  </a:lnTo>
                  <a:lnTo>
                    <a:pt x="6252" y="542"/>
                  </a:lnTo>
                  <a:close/>
                  <a:moveTo>
                    <a:pt x="8370" y="4027"/>
                  </a:moveTo>
                  <a:lnTo>
                    <a:pt x="8370" y="7317"/>
                  </a:lnTo>
                  <a:lnTo>
                    <a:pt x="7842" y="7317"/>
                  </a:lnTo>
                  <a:lnTo>
                    <a:pt x="7842" y="4027"/>
                  </a:lnTo>
                  <a:close/>
                  <a:moveTo>
                    <a:pt x="9960" y="2451"/>
                  </a:moveTo>
                  <a:lnTo>
                    <a:pt x="9960" y="7317"/>
                  </a:lnTo>
                  <a:lnTo>
                    <a:pt x="8894" y="7317"/>
                  </a:lnTo>
                  <a:lnTo>
                    <a:pt x="8894" y="2451"/>
                  </a:lnTo>
                  <a:close/>
                  <a:moveTo>
                    <a:pt x="11440" y="4027"/>
                  </a:moveTo>
                  <a:lnTo>
                    <a:pt x="11440" y="10653"/>
                  </a:lnTo>
                  <a:lnTo>
                    <a:pt x="2115" y="10653"/>
                  </a:lnTo>
                  <a:lnTo>
                    <a:pt x="2115" y="4027"/>
                  </a:lnTo>
                  <a:lnTo>
                    <a:pt x="5727" y="4027"/>
                  </a:lnTo>
                  <a:lnTo>
                    <a:pt x="5727" y="7317"/>
                  </a:lnTo>
                  <a:lnTo>
                    <a:pt x="5186" y="7317"/>
                  </a:lnTo>
                  <a:lnTo>
                    <a:pt x="5186" y="4980"/>
                  </a:lnTo>
                  <a:cubicBezTo>
                    <a:pt x="5186" y="4844"/>
                    <a:pt x="5077" y="4718"/>
                    <a:pt x="4924" y="4718"/>
                  </a:cubicBezTo>
                  <a:lnTo>
                    <a:pt x="3334" y="4718"/>
                  </a:lnTo>
                  <a:cubicBezTo>
                    <a:pt x="3194" y="4718"/>
                    <a:pt x="3071" y="4844"/>
                    <a:pt x="3071" y="4980"/>
                  </a:cubicBezTo>
                  <a:lnTo>
                    <a:pt x="3071" y="7317"/>
                  </a:lnTo>
                  <a:lnTo>
                    <a:pt x="2932" y="7317"/>
                  </a:lnTo>
                  <a:cubicBezTo>
                    <a:pt x="2587" y="7334"/>
                    <a:pt x="2587" y="7832"/>
                    <a:pt x="2932" y="7845"/>
                  </a:cubicBezTo>
                  <a:lnTo>
                    <a:pt x="10624" y="7845"/>
                  </a:lnTo>
                  <a:cubicBezTo>
                    <a:pt x="10969" y="7832"/>
                    <a:pt x="10969" y="7334"/>
                    <a:pt x="10624" y="7317"/>
                  </a:cubicBezTo>
                  <a:lnTo>
                    <a:pt x="10484" y="7317"/>
                  </a:lnTo>
                  <a:lnTo>
                    <a:pt x="10484" y="4027"/>
                  </a:lnTo>
                  <a:close/>
                  <a:moveTo>
                    <a:pt x="12240" y="2975"/>
                  </a:moveTo>
                  <a:cubicBezTo>
                    <a:pt x="12380" y="2975"/>
                    <a:pt x="12502" y="3085"/>
                    <a:pt x="12502" y="3237"/>
                  </a:cubicBezTo>
                  <a:lnTo>
                    <a:pt x="12502" y="11716"/>
                  </a:lnTo>
                  <a:lnTo>
                    <a:pt x="8370" y="11716"/>
                  </a:lnTo>
                  <a:cubicBezTo>
                    <a:pt x="8217" y="11716"/>
                    <a:pt x="8104" y="11828"/>
                    <a:pt x="8104" y="11981"/>
                  </a:cubicBezTo>
                  <a:lnTo>
                    <a:pt x="5448" y="11981"/>
                  </a:lnTo>
                  <a:cubicBezTo>
                    <a:pt x="5448" y="11828"/>
                    <a:pt x="5339" y="11716"/>
                    <a:pt x="5186" y="11716"/>
                  </a:cubicBezTo>
                  <a:lnTo>
                    <a:pt x="1050" y="11716"/>
                  </a:lnTo>
                  <a:lnTo>
                    <a:pt x="1050" y="3237"/>
                  </a:lnTo>
                  <a:cubicBezTo>
                    <a:pt x="1050" y="3085"/>
                    <a:pt x="1176" y="2975"/>
                    <a:pt x="1329" y="2975"/>
                  </a:cubicBezTo>
                  <a:lnTo>
                    <a:pt x="5727" y="2975"/>
                  </a:lnTo>
                  <a:lnTo>
                    <a:pt x="5727" y="3500"/>
                  </a:lnTo>
                  <a:lnTo>
                    <a:pt x="1853" y="3500"/>
                  </a:lnTo>
                  <a:cubicBezTo>
                    <a:pt x="1701" y="3500"/>
                    <a:pt x="1591" y="3626"/>
                    <a:pt x="1591" y="3765"/>
                  </a:cubicBezTo>
                  <a:lnTo>
                    <a:pt x="1591" y="10915"/>
                  </a:lnTo>
                  <a:cubicBezTo>
                    <a:pt x="1591" y="11068"/>
                    <a:pt x="1701" y="11191"/>
                    <a:pt x="1853" y="11191"/>
                  </a:cubicBezTo>
                  <a:lnTo>
                    <a:pt x="11702" y="11191"/>
                  </a:lnTo>
                  <a:cubicBezTo>
                    <a:pt x="11855" y="11191"/>
                    <a:pt x="11965" y="11068"/>
                    <a:pt x="11965" y="10915"/>
                  </a:cubicBezTo>
                  <a:lnTo>
                    <a:pt x="11965" y="3765"/>
                  </a:lnTo>
                  <a:cubicBezTo>
                    <a:pt x="11965" y="3626"/>
                    <a:pt x="11855" y="3500"/>
                    <a:pt x="11702" y="3500"/>
                  </a:cubicBezTo>
                  <a:lnTo>
                    <a:pt x="10484" y="3500"/>
                  </a:lnTo>
                  <a:lnTo>
                    <a:pt x="10484" y="2975"/>
                  </a:lnTo>
                  <a:close/>
                  <a:moveTo>
                    <a:pt x="13030" y="12243"/>
                  </a:moveTo>
                  <a:lnTo>
                    <a:pt x="13030" y="12768"/>
                  </a:lnTo>
                  <a:cubicBezTo>
                    <a:pt x="13030" y="12921"/>
                    <a:pt x="12904" y="13043"/>
                    <a:pt x="12768" y="13043"/>
                  </a:cubicBezTo>
                  <a:lnTo>
                    <a:pt x="788" y="13043"/>
                  </a:lnTo>
                  <a:cubicBezTo>
                    <a:pt x="652" y="13043"/>
                    <a:pt x="525" y="12921"/>
                    <a:pt x="525" y="12768"/>
                  </a:cubicBezTo>
                  <a:lnTo>
                    <a:pt x="525" y="12243"/>
                  </a:lnTo>
                  <a:lnTo>
                    <a:pt x="4994" y="12243"/>
                  </a:lnTo>
                  <a:cubicBezTo>
                    <a:pt x="5090" y="12409"/>
                    <a:pt x="5256" y="12506"/>
                    <a:pt x="5448" y="12506"/>
                  </a:cubicBezTo>
                  <a:lnTo>
                    <a:pt x="8104" y="12506"/>
                  </a:lnTo>
                  <a:cubicBezTo>
                    <a:pt x="8300" y="12506"/>
                    <a:pt x="8466" y="12409"/>
                    <a:pt x="8562" y="12243"/>
                  </a:cubicBezTo>
                  <a:close/>
                  <a:moveTo>
                    <a:pt x="5989" y="1"/>
                  </a:moveTo>
                  <a:cubicBezTo>
                    <a:pt x="5837" y="1"/>
                    <a:pt x="5727" y="127"/>
                    <a:pt x="5727" y="280"/>
                  </a:cubicBezTo>
                  <a:lnTo>
                    <a:pt x="5727" y="2451"/>
                  </a:lnTo>
                  <a:lnTo>
                    <a:pt x="1329" y="2451"/>
                  </a:lnTo>
                  <a:cubicBezTo>
                    <a:pt x="884" y="2451"/>
                    <a:pt x="525" y="2796"/>
                    <a:pt x="525" y="3237"/>
                  </a:cubicBezTo>
                  <a:lnTo>
                    <a:pt x="525" y="11716"/>
                  </a:lnTo>
                  <a:lnTo>
                    <a:pt x="263" y="11716"/>
                  </a:lnTo>
                  <a:cubicBezTo>
                    <a:pt x="110" y="11716"/>
                    <a:pt x="1" y="11828"/>
                    <a:pt x="1" y="11981"/>
                  </a:cubicBezTo>
                  <a:lnTo>
                    <a:pt x="1" y="12768"/>
                  </a:lnTo>
                  <a:cubicBezTo>
                    <a:pt x="1" y="13209"/>
                    <a:pt x="359" y="13571"/>
                    <a:pt x="788" y="13571"/>
                  </a:cubicBezTo>
                  <a:lnTo>
                    <a:pt x="12768" y="13571"/>
                  </a:lnTo>
                  <a:cubicBezTo>
                    <a:pt x="13210" y="13571"/>
                    <a:pt x="13555" y="13209"/>
                    <a:pt x="13555" y="12768"/>
                  </a:cubicBezTo>
                  <a:lnTo>
                    <a:pt x="13555" y="11981"/>
                  </a:lnTo>
                  <a:cubicBezTo>
                    <a:pt x="13555" y="11828"/>
                    <a:pt x="13445" y="11716"/>
                    <a:pt x="13293" y="11716"/>
                  </a:cubicBezTo>
                  <a:lnTo>
                    <a:pt x="13030" y="11716"/>
                  </a:lnTo>
                  <a:lnTo>
                    <a:pt x="13030" y="3237"/>
                  </a:lnTo>
                  <a:cubicBezTo>
                    <a:pt x="13030" y="2796"/>
                    <a:pt x="12668" y="2451"/>
                    <a:pt x="12240" y="2451"/>
                  </a:cubicBezTo>
                  <a:lnTo>
                    <a:pt x="10484" y="2451"/>
                  </a:lnTo>
                  <a:lnTo>
                    <a:pt x="10484" y="2172"/>
                  </a:lnTo>
                  <a:cubicBezTo>
                    <a:pt x="10484" y="2036"/>
                    <a:pt x="10375" y="1909"/>
                    <a:pt x="10222" y="1909"/>
                  </a:cubicBezTo>
                  <a:lnTo>
                    <a:pt x="8632" y="1909"/>
                  </a:lnTo>
                  <a:cubicBezTo>
                    <a:pt x="8492" y="1909"/>
                    <a:pt x="8370" y="2036"/>
                    <a:pt x="8370" y="2172"/>
                  </a:cubicBezTo>
                  <a:lnTo>
                    <a:pt x="8370" y="2451"/>
                  </a:lnTo>
                  <a:lnTo>
                    <a:pt x="7842" y="2451"/>
                  </a:lnTo>
                  <a:lnTo>
                    <a:pt x="7842" y="280"/>
                  </a:lnTo>
                  <a:cubicBezTo>
                    <a:pt x="7842" y="127"/>
                    <a:pt x="7719" y="1"/>
                    <a:pt x="7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583850" y="3465950"/>
              <a:ext cx="96125" cy="13225"/>
            </a:xfrm>
            <a:custGeom>
              <a:avLst/>
              <a:gdLst/>
              <a:ahLst/>
              <a:cxnLst/>
              <a:rect l="l" t="t" r="r" b="b"/>
              <a:pathLst>
                <a:path w="3845" h="529" extrusionOk="0">
                  <a:moveTo>
                    <a:pt x="345" y="1"/>
                  </a:moveTo>
                  <a:cubicBezTo>
                    <a:pt x="0" y="1"/>
                    <a:pt x="0" y="512"/>
                    <a:pt x="345" y="528"/>
                  </a:cubicBezTo>
                  <a:lnTo>
                    <a:pt x="3542" y="528"/>
                  </a:lnTo>
                  <a:cubicBezTo>
                    <a:pt x="3678" y="528"/>
                    <a:pt x="3804" y="429"/>
                    <a:pt x="3818" y="306"/>
                  </a:cubicBezTo>
                  <a:cubicBezTo>
                    <a:pt x="3844" y="140"/>
                    <a:pt x="3721" y="1"/>
                    <a:pt x="3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583850" y="3492250"/>
              <a:ext cx="96125" cy="13150"/>
            </a:xfrm>
            <a:custGeom>
              <a:avLst/>
              <a:gdLst/>
              <a:ahLst/>
              <a:cxnLst/>
              <a:rect l="l" t="t" r="r" b="b"/>
              <a:pathLst>
                <a:path w="3845" h="526" extrusionOk="0">
                  <a:moveTo>
                    <a:pt x="345" y="1"/>
                  </a:moveTo>
                  <a:cubicBezTo>
                    <a:pt x="0" y="14"/>
                    <a:pt x="0" y="512"/>
                    <a:pt x="345" y="525"/>
                  </a:cubicBezTo>
                  <a:lnTo>
                    <a:pt x="3542" y="525"/>
                  </a:lnTo>
                  <a:cubicBezTo>
                    <a:pt x="3678" y="525"/>
                    <a:pt x="3804" y="442"/>
                    <a:pt x="3818" y="306"/>
                  </a:cubicBezTo>
                  <a:cubicBezTo>
                    <a:pt x="3844" y="140"/>
                    <a:pt x="3721" y="1"/>
                    <a:pt x="3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695550" y="3465950"/>
              <a:ext cx="96125" cy="13225"/>
            </a:xfrm>
            <a:custGeom>
              <a:avLst/>
              <a:gdLst/>
              <a:ahLst/>
              <a:cxnLst/>
              <a:rect l="l" t="t" r="r" b="b"/>
              <a:pathLst>
                <a:path w="3845" h="529" extrusionOk="0">
                  <a:moveTo>
                    <a:pt x="359" y="1"/>
                  </a:moveTo>
                  <a:cubicBezTo>
                    <a:pt x="14" y="1"/>
                    <a:pt x="0" y="512"/>
                    <a:pt x="359" y="528"/>
                  </a:cubicBezTo>
                  <a:lnTo>
                    <a:pt x="3556" y="528"/>
                  </a:lnTo>
                  <a:cubicBezTo>
                    <a:pt x="3692" y="528"/>
                    <a:pt x="3805" y="429"/>
                    <a:pt x="3831" y="306"/>
                  </a:cubicBezTo>
                  <a:cubicBezTo>
                    <a:pt x="3844" y="140"/>
                    <a:pt x="3722" y="1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695550" y="3492250"/>
              <a:ext cx="96125" cy="13150"/>
            </a:xfrm>
            <a:custGeom>
              <a:avLst/>
              <a:gdLst/>
              <a:ahLst/>
              <a:cxnLst/>
              <a:rect l="l" t="t" r="r" b="b"/>
              <a:pathLst>
                <a:path w="3845" h="526" extrusionOk="0">
                  <a:moveTo>
                    <a:pt x="359" y="1"/>
                  </a:moveTo>
                  <a:cubicBezTo>
                    <a:pt x="14" y="14"/>
                    <a:pt x="0" y="512"/>
                    <a:pt x="359" y="525"/>
                  </a:cubicBezTo>
                  <a:lnTo>
                    <a:pt x="3556" y="525"/>
                  </a:lnTo>
                  <a:cubicBezTo>
                    <a:pt x="3692" y="525"/>
                    <a:pt x="3805" y="442"/>
                    <a:pt x="3831" y="306"/>
                  </a:cubicBezTo>
                  <a:cubicBezTo>
                    <a:pt x="3844" y="140"/>
                    <a:pt x="3722" y="1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38"/>
          <p:cNvGrpSpPr/>
          <p:nvPr/>
        </p:nvGrpSpPr>
        <p:grpSpPr>
          <a:xfrm>
            <a:off x="3733058" y="2840475"/>
            <a:ext cx="339200" cy="304700"/>
            <a:chOff x="2489475" y="2699700"/>
            <a:chExt cx="339200" cy="304700"/>
          </a:xfrm>
        </p:grpSpPr>
        <p:sp>
          <p:nvSpPr>
            <p:cNvPr id="865" name="Google Shape;865;p38"/>
            <p:cNvSpPr/>
            <p:nvPr/>
          </p:nvSpPr>
          <p:spPr>
            <a:xfrm>
              <a:off x="2489475" y="2699700"/>
              <a:ext cx="339200" cy="304700"/>
            </a:xfrm>
            <a:custGeom>
              <a:avLst/>
              <a:gdLst/>
              <a:ahLst/>
              <a:cxnLst/>
              <a:rect l="l" t="t" r="r" b="b"/>
              <a:pathLst>
                <a:path w="13568" h="12188" extrusionOk="0">
                  <a:moveTo>
                    <a:pt x="12765" y="539"/>
                  </a:moveTo>
                  <a:cubicBezTo>
                    <a:pt x="12917" y="539"/>
                    <a:pt x="13043" y="652"/>
                    <a:pt x="13043" y="804"/>
                  </a:cubicBezTo>
                  <a:lnTo>
                    <a:pt x="13043" y="1067"/>
                  </a:lnTo>
                  <a:lnTo>
                    <a:pt x="4509" y="1067"/>
                  </a:lnTo>
                  <a:cubicBezTo>
                    <a:pt x="4356" y="1067"/>
                    <a:pt x="4246" y="1189"/>
                    <a:pt x="4246" y="1329"/>
                  </a:cubicBezTo>
                  <a:cubicBezTo>
                    <a:pt x="4246" y="1770"/>
                    <a:pt x="3885" y="2132"/>
                    <a:pt x="3443" y="2132"/>
                  </a:cubicBezTo>
                  <a:lnTo>
                    <a:pt x="539" y="2132"/>
                  </a:lnTo>
                  <a:lnTo>
                    <a:pt x="539" y="804"/>
                  </a:lnTo>
                  <a:cubicBezTo>
                    <a:pt x="539" y="652"/>
                    <a:pt x="648" y="539"/>
                    <a:pt x="801" y="539"/>
                  </a:cubicBezTo>
                  <a:close/>
                  <a:moveTo>
                    <a:pt x="13043" y="1591"/>
                  </a:moveTo>
                  <a:lnTo>
                    <a:pt x="13043" y="11397"/>
                  </a:lnTo>
                  <a:cubicBezTo>
                    <a:pt x="13043" y="11537"/>
                    <a:pt x="12917" y="11659"/>
                    <a:pt x="12765" y="11659"/>
                  </a:cubicBezTo>
                  <a:lnTo>
                    <a:pt x="801" y="11659"/>
                  </a:lnTo>
                  <a:cubicBezTo>
                    <a:pt x="648" y="11659"/>
                    <a:pt x="539" y="11537"/>
                    <a:pt x="539" y="11397"/>
                  </a:cubicBezTo>
                  <a:lnTo>
                    <a:pt x="539" y="2657"/>
                  </a:lnTo>
                  <a:lnTo>
                    <a:pt x="3443" y="2657"/>
                  </a:lnTo>
                  <a:cubicBezTo>
                    <a:pt x="4094" y="2657"/>
                    <a:pt x="4618" y="2199"/>
                    <a:pt x="4744" y="1591"/>
                  </a:cubicBezTo>
                  <a:close/>
                  <a:moveTo>
                    <a:pt x="801" y="1"/>
                  </a:moveTo>
                  <a:cubicBezTo>
                    <a:pt x="359" y="1"/>
                    <a:pt x="1" y="360"/>
                    <a:pt x="1" y="804"/>
                  </a:cubicBezTo>
                  <a:lnTo>
                    <a:pt x="1" y="11397"/>
                  </a:lnTo>
                  <a:cubicBezTo>
                    <a:pt x="1" y="11842"/>
                    <a:pt x="359" y="12187"/>
                    <a:pt x="801" y="12187"/>
                  </a:cubicBezTo>
                  <a:lnTo>
                    <a:pt x="12765" y="12187"/>
                  </a:lnTo>
                  <a:cubicBezTo>
                    <a:pt x="13209" y="12187"/>
                    <a:pt x="13568" y="11842"/>
                    <a:pt x="13568" y="11397"/>
                  </a:cubicBezTo>
                  <a:lnTo>
                    <a:pt x="13568" y="804"/>
                  </a:lnTo>
                  <a:cubicBezTo>
                    <a:pt x="13568" y="360"/>
                    <a:pt x="13209" y="1"/>
                    <a:pt x="12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568975" y="2726100"/>
              <a:ext cx="13475" cy="13400"/>
            </a:xfrm>
            <a:custGeom>
              <a:avLst/>
              <a:gdLst/>
              <a:ahLst/>
              <a:cxnLst/>
              <a:rect l="l" t="t" r="r" b="b"/>
              <a:pathLst>
                <a:path w="539" h="536" extrusionOk="0">
                  <a:moveTo>
                    <a:pt x="270" y="1"/>
                  </a:moveTo>
                  <a:cubicBezTo>
                    <a:pt x="139" y="1"/>
                    <a:pt x="8" y="87"/>
                    <a:pt x="1" y="260"/>
                  </a:cubicBezTo>
                  <a:cubicBezTo>
                    <a:pt x="1" y="412"/>
                    <a:pt x="124" y="535"/>
                    <a:pt x="263" y="535"/>
                  </a:cubicBezTo>
                  <a:cubicBezTo>
                    <a:pt x="416" y="535"/>
                    <a:pt x="539" y="412"/>
                    <a:pt x="539" y="260"/>
                  </a:cubicBezTo>
                  <a:cubicBezTo>
                    <a:pt x="532" y="87"/>
                    <a:pt x="401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2542675" y="2726100"/>
              <a:ext cx="13225" cy="13400"/>
            </a:xfrm>
            <a:custGeom>
              <a:avLst/>
              <a:gdLst/>
              <a:ahLst/>
              <a:cxnLst/>
              <a:rect l="l" t="t" r="r" b="b"/>
              <a:pathLst>
                <a:path w="529" h="536" extrusionOk="0">
                  <a:moveTo>
                    <a:pt x="263" y="1"/>
                  </a:moveTo>
                  <a:cubicBezTo>
                    <a:pt x="135" y="1"/>
                    <a:pt x="7" y="87"/>
                    <a:pt x="1" y="260"/>
                  </a:cubicBezTo>
                  <a:cubicBezTo>
                    <a:pt x="1" y="412"/>
                    <a:pt x="113" y="535"/>
                    <a:pt x="263" y="535"/>
                  </a:cubicBezTo>
                  <a:cubicBezTo>
                    <a:pt x="402" y="535"/>
                    <a:pt x="528" y="412"/>
                    <a:pt x="528" y="260"/>
                  </a:cubicBezTo>
                  <a:cubicBezTo>
                    <a:pt x="520" y="87"/>
                    <a:pt x="391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2516050" y="2726100"/>
              <a:ext cx="13200" cy="13400"/>
            </a:xfrm>
            <a:custGeom>
              <a:avLst/>
              <a:gdLst/>
              <a:ahLst/>
              <a:cxnLst/>
              <a:rect l="l" t="t" r="r" b="b"/>
              <a:pathLst>
                <a:path w="528" h="536" extrusionOk="0">
                  <a:moveTo>
                    <a:pt x="265" y="1"/>
                  </a:moveTo>
                  <a:cubicBezTo>
                    <a:pt x="137" y="1"/>
                    <a:pt x="8" y="87"/>
                    <a:pt x="0" y="260"/>
                  </a:cubicBezTo>
                  <a:cubicBezTo>
                    <a:pt x="0" y="412"/>
                    <a:pt x="126" y="535"/>
                    <a:pt x="266" y="535"/>
                  </a:cubicBezTo>
                  <a:cubicBezTo>
                    <a:pt x="415" y="535"/>
                    <a:pt x="528" y="412"/>
                    <a:pt x="528" y="260"/>
                  </a:cubicBezTo>
                  <a:cubicBezTo>
                    <a:pt x="521" y="87"/>
                    <a:pt x="39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516050" y="2779225"/>
              <a:ext cx="286000" cy="198850"/>
            </a:xfrm>
            <a:custGeom>
              <a:avLst/>
              <a:gdLst/>
              <a:ahLst/>
              <a:cxnLst/>
              <a:rect l="l" t="t" r="r" b="b"/>
              <a:pathLst>
                <a:path w="11440" h="7954" extrusionOk="0">
                  <a:moveTo>
                    <a:pt x="10915" y="528"/>
                  </a:moveTo>
                  <a:lnTo>
                    <a:pt x="10915" y="7416"/>
                  </a:lnTo>
                  <a:lnTo>
                    <a:pt x="528" y="7416"/>
                  </a:lnTo>
                  <a:lnTo>
                    <a:pt x="528" y="528"/>
                  </a:lnTo>
                  <a:close/>
                  <a:moveTo>
                    <a:pt x="266" y="0"/>
                  </a:moveTo>
                  <a:cubicBezTo>
                    <a:pt x="126" y="0"/>
                    <a:pt x="0" y="126"/>
                    <a:pt x="0" y="262"/>
                  </a:cubicBezTo>
                  <a:lnTo>
                    <a:pt x="0" y="7678"/>
                  </a:lnTo>
                  <a:cubicBezTo>
                    <a:pt x="0" y="7831"/>
                    <a:pt x="126" y="7954"/>
                    <a:pt x="266" y="7954"/>
                  </a:cubicBezTo>
                  <a:lnTo>
                    <a:pt x="11177" y="7954"/>
                  </a:lnTo>
                  <a:cubicBezTo>
                    <a:pt x="11330" y="7954"/>
                    <a:pt x="11439" y="7831"/>
                    <a:pt x="11439" y="7678"/>
                  </a:cubicBezTo>
                  <a:lnTo>
                    <a:pt x="11439" y="262"/>
                  </a:lnTo>
                  <a:cubicBezTo>
                    <a:pt x="11439" y="126"/>
                    <a:pt x="11330" y="0"/>
                    <a:pt x="11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538525" y="2805850"/>
              <a:ext cx="235225" cy="145600"/>
            </a:xfrm>
            <a:custGeom>
              <a:avLst/>
              <a:gdLst/>
              <a:ahLst/>
              <a:cxnLst/>
              <a:rect l="l" t="t" r="r" b="b"/>
              <a:pathLst>
                <a:path w="9409" h="5824" extrusionOk="0">
                  <a:moveTo>
                    <a:pt x="6032" y="512"/>
                  </a:moveTo>
                  <a:cubicBezTo>
                    <a:pt x="6225" y="512"/>
                    <a:pt x="6378" y="665"/>
                    <a:pt x="6378" y="857"/>
                  </a:cubicBezTo>
                  <a:cubicBezTo>
                    <a:pt x="6371" y="1086"/>
                    <a:pt x="6205" y="1201"/>
                    <a:pt x="6039" y="1201"/>
                  </a:cubicBezTo>
                  <a:cubicBezTo>
                    <a:pt x="5873" y="1201"/>
                    <a:pt x="5707" y="1086"/>
                    <a:pt x="5700" y="857"/>
                  </a:cubicBezTo>
                  <a:cubicBezTo>
                    <a:pt x="5700" y="665"/>
                    <a:pt x="5853" y="512"/>
                    <a:pt x="6032" y="512"/>
                  </a:cubicBezTo>
                  <a:close/>
                  <a:moveTo>
                    <a:pt x="1192" y="1481"/>
                  </a:moveTo>
                  <a:cubicBezTo>
                    <a:pt x="1385" y="1481"/>
                    <a:pt x="1538" y="1647"/>
                    <a:pt x="1538" y="1826"/>
                  </a:cubicBezTo>
                  <a:cubicBezTo>
                    <a:pt x="1531" y="2056"/>
                    <a:pt x="1365" y="2170"/>
                    <a:pt x="1199" y="2170"/>
                  </a:cubicBezTo>
                  <a:cubicBezTo>
                    <a:pt x="1033" y="2170"/>
                    <a:pt x="867" y="2056"/>
                    <a:pt x="860" y="1826"/>
                  </a:cubicBezTo>
                  <a:cubicBezTo>
                    <a:pt x="844" y="1647"/>
                    <a:pt x="1010" y="1481"/>
                    <a:pt x="1192" y="1481"/>
                  </a:cubicBezTo>
                  <a:close/>
                  <a:moveTo>
                    <a:pt x="3612" y="2949"/>
                  </a:moveTo>
                  <a:cubicBezTo>
                    <a:pt x="3805" y="2949"/>
                    <a:pt x="3958" y="3098"/>
                    <a:pt x="3958" y="3280"/>
                  </a:cubicBezTo>
                  <a:cubicBezTo>
                    <a:pt x="3951" y="3508"/>
                    <a:pt x="3785" y="3622"/>
                    <a:pt x="3619" y="3622"/>
                  </a:cubicBezTo>
                  <a:cubicBezTo>
                    <a:pt x="3453" y="3622"/>
                    <a:pt x="3287" y="3508"/>
                    <a:pt x="3280" y="3280"/>
                  </a:cubicBezTo>
                  <a:cubicBezTo>
                    <a:pt x="3280" y="3098"/>
                    <a:pt x="3433" y="2949"/>
                    <a:pt x="3612" y="2949"/>
                  </a:cubicBezTo>
                  <a:close/>
                  <a:moveTo>
                    <a:pt x="8452" y="2949"/>
                  </a:moveTo>
                  <a:cubicBezTo>
                    <a:pt x="8645" y="2949"/>
                    <a:pt x="8798" y="3098"/>
                    <a:pt x="8798" y="3280"/>
                  </a:cubicBezTo>
                  <a:cubicBezTo>
                    <a:pt x="8798" y="3473"/>
                    <a:pt x="8645" y="3626"/>
                    <a:pt x="8452" y="3626"/>
                  </a:cubicBezTo>
                  <a:cubicBezTo>
                    <a:pt x="8011" y="3612"/>
                    <a:pt x="8011" y="2962"/>
                    <a:pt x="8452" y="2949"/>
                  </a:cubicBezTo>
                  <a:close/>
                  <a:moveTo>
                    <a:pt x="1773" y="2490"/>
                  </a:moveTo>
                  <a:lnTo>
                    <a:pt x="2769" y="3085"/>
                  </a:lnTo>
                  <a:cubicBezTo>
                    <a:pt x="2656" y="3529"/>
                    <a:pt x="2935" y="3997"/>
                    <a:pt x="3333" y="4124"/>
                  </a:cubicBezTo>
                  <a:lnTo>
                    <a:pt x="3333" y="5299"/>
                  </a:lnTo>
                  <a:lnTo>
                    <a:pt x="1468" y="5299"/>
                  </a:lnTo>
                  <a:lnTo>
                    <a:pt x="1468" y="2670"/>
                  </a:lnTo>
                  <a:cubicBezTo>
                    <a:pt x="1577" y="2630"/>
                    <a:pt x="1674" y="2573"/>
                    <a:pt x="1773" y="2490"/>
                  </a:cubicBezTo>
                  <a:close/>
                  <a:moveTo>
                    <a:pt x="5644" y="1647"/>
                  </a:moveTo>
                  <a:cubicBezTo>
                    <a:pt x="5687" y="1661"/>
                    <a:pt x="5727" y="1687"/>
                    <a:pt x="5783" y="1704"/>
                  </a:cubicBezTo>
                  <a:lnTo>
                    <a:pt x="5783" y="5299"/>
                  </a:lnTo>
                  <a:lnTo>
                    <a:pt x="3901" y="5299"/>
                  </a:lnTo>
                  <a:lnTo>
                    <a:pt x="3901" y="4124"/>
                  </a:lnTo>
                  <a:cubicBezTo>
                    <a:pt x="4246" y="4011"/>
                    <a:pt x="4495" y="3679"/>
                    <a:pt x="4495" y="3294"/>
                  </a:cubicBezTo>
                  <a:cubicBezTo>
                    <a:pt x="4495" y="3141"/>
                    <a:pt x="4469" y="3015"/>
                    <a:pt x="4399" y="2892"/>
                  </a:cubicBezTo>
                  <a:lnTo>
                    <a:pt x="5644" y="1647"/>
                  </a:lnTo>
                  <a:close/>
                  <a:moveTo>
                    <a:pt x="6447" y="1647"/>
                  </a:moveTo>
                  <a:lnTo>
                    <a:pt x="7679" y="2892"/>
                  </a:lnTo>
                  <a:cubicBezTo>
                    <a:pt x="7430" y="3363"/>
                    <a:pt x="7692" y="3971"/>
                    <a:pt x="8190" y="4124"/>
                  </a:cubicBezTo>
                  <a:lnTo>
                    <a:pt x="8190" y="5299"/>
                  </a:lnTo>
                  <a:lnTo>
                    <a:pt x="6308" y="5299"/>
                  </a:lnTo>
                  <a:lnTo>
                    <a:pt x="6308" y="1704"/>
                  </a:lnTo>
                  <a:cubicBezTo>
                    <a:pt x="6351" y="1687"/>
                    <a:pt x="6404" y="1661"/>
                    <a:pt x="6447" y="1647"/>
                  </a:cubicBezTo>
                  <a:close/>
                  <a:moveTo>
                    <a:pt x="6015" y="1"/>
                  </a:moveTo>
                  <a:cubicBezTo>
                    <a:pt x="5387" y="1"/>
                    <a:pt x="4956" y="713"/>
                    <a:pt x="5259" y="1259"/>
                  </a:cubicBezTo>
                  <a:lnTo>
                    <a:pt x="4014" y="2517"/>
                  </a:lnTo>
                  <a:cubicBezTo>
                    <a:pt x="3894" y="2452"/>
                    <a:pt x="3757" y="2421"/>
                    <a:pt x="3620" y="2421"/>
                  </a:cubicBezTo>
                  <a:cubicBezTo>
                    <a:pt x="3408" y="2421"/>
                    <a:pt x="3196" y="2495"/>
                    <a:pt x="3045" y="2630"/>
                  </a:cubicBezTo>
                  <a:lnTo>
                    <a:pt x="2049" y="2036"/>
                  </a:lnTo>
                  <a:cubicBezTo>
                    <a:pt x="2170" y="1501"/>
                    <a:pt x="1754" y="970"/>
                    <a:pt x="1212" y="970"/>
                  </a:cubicBezTo>
                  <a:cubicBezTo>
                    <a:pt x="1206" y="970"/>
                    <a:pt x="1199" y="970"/>
                    <a:pt x="1192" y="970"/>
                  </a:cubicBezTo>
                  <a:cubicBezTo>
                    <a:pt x="196" y="983"/>
                    <a:pt x="1" y="2351"/>
                    <a:pt x="927" y="2670"/>
                  </a:cubicBezTo>
                  <a:lnTo>
                    <a:pt x="927" y="5299"/>
                  </a:lnTo>
                  <a:lnTo>
                    <a:pt x="595" y="5299"/>
                  </a:lnTo>
                  <a:cubicBezTo>
                    <a:pt x="236" y="5312"/>
                    <a:pt x="236" y="5810"/>
                    <a:pt x="595" y="5823"/>
                  </a:cubicBezTo>
                  <a:lnTo>
                    <a:pt x="9060" y="5823"/>
                  </a:lnTo>
                  <a:cubicBezTo>
                    <a:pt x="9408" y="5810"/>
                    <a:pt x="9408" y="5312"/>
                    <a:pt x="9060" y="5299"/>
                  </a:cubicBezTo>
                  <a:lnTo>
                    <a:pt x="8715" y="5299"/>
                  </a:lnTo>
                  <a:lnTo>
                    <a:pt x="8715" y="4124"/>
                  </a:lnTo>
                  <a:cubicBezTo>
                    <a:pt x="9076" y="4011"/>
                    <a:pt x="9325" y="3679"/>
                    <a:pt x="9325" y="3294"/>
                  </a:cubicBezTo>
                  <a:cubicBezTo>
                    <a:pt x="9336" y="2789"/>
                    <a:pt x="8905" y="2418"/>
                    <a:pt x="8446" y="2418"/>
                  </a:cubicBezTo>
                  <a:cubicBezTo>
                    <a:pt x="8313" y="2418"/>
                    <a:pt x="8178" y="2449"/>
                    <a:pt x="8051" y="2517"/>
                  </a:cubicBezTo>
                  <a:lnTo>
                    <a:pt x="6806" y="1259"/>
                  </a:lnTo>
                  <a:cubicBezTo>
                    <a:pt x="7108" y="713"/>
                    <a:pt x="6678" y="1"/>
                    <a:pt x="6050" y="1"/>
                  </a:cubicBezTo>
                  <a:cubicBezTo>
                    <a:pt x="6044" y="1"/>
                    <a:pt x="6038" y="1"/>
                    <a:pt x="6032" y="1"/>
                  </a:cubicBezTo>
                  <a:cubicBezTo>
                    <a:pt x="6027" y="1"/>
                    <a:pt x="6021" y="1"/>
                    <a:pt x="6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38"/>
          <p:cNvSpPr txBox="1">
            <a:spLocks noGrp="1"/>
          </p:cNvSpPr>
          <p:nvPr>
            <p:ph type="title" idx="8"/>
          </p:nvPr>
        </p:nvSpPr>
        <p:spPr>
          <a:xfrm>
            <a:off x="2747398" y="2709337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20" name="Google Shape;820;p38"/>
          <p:cNvSpPr txBox="1">
            <a:spLocks noGrp="1"/>
          </p:cNvSpPr>
          <p:nvPr>
            <p:ph type="title" idx="9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27" name="Google Shape;827;p38"/>
          <p:cNvSpPr txBox="1">
            <a:spLocks noGrp="1"/>
          </p:cNvSpPr>
          <p:nvPr>
            <p:ph type="title" idx="13"/>
          </p:nvPr>
        </p:nvSpPr>
        <p:spPr>
          <a:xfrm>
            <a:off x="5141823" y="2709336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71" name="Google Shape;871;p38"/>
          <p:cNvSpPr txBox="1">
            <a:spLocks noGrp="1"/>
          </p:cNvSpPr>
          <p:nvPr>
            <p:ph type="title" idx="14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17" name="Google Shape;817;p38"/>
          <p:cNvSpPr txBox="1">
            <a:spLocks noGrp="1"/>
          </p:cNvSpPr>
          <p:nvPr>
            <p:ph type="title" idx="7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874" name="Google Shape;874;p38"/>
          <p:cNvCxnSpPr>
            <a:stCxn id="871" idx="3"/>
            <a:endCxn id="821" idx="1"/>
          </p:cNvCxnSpPr>
          <p:nvPr/>
        </p:nvCxnSpPr>
        <p:spPr>
          <a:xfrm rot="10800000" flipH="1">
            <a:off x="6806100" y="1512502"/>
            <a:ext cx="304800" cy="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title"/>
          </p:nvPr>
        </p:nvSpPr>
        <p:spPr>
          <a:xfrm>
            <a:off x="872400" y="465975"/>
            <a:ext cx="3224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Dashboard</a:t>
            </a:r>
            <a:endParaRPr dirty="0"/>
          </a:p>
        </p:txBody>
      </p:sp>
      <p:sp>
        <p:nvSpPr>
          <p:cNvPr id="1285" name="Google Shape;1285;p54"/>
          <p:cNvSpPr txBox="1">
            <a:spLocks noGrp="1"/>
          </p:cNvSpPr>
          <p:nvPr>
            <p:ph type="subTitle" idx="1"/>
          </p:nvPr>
        </p:nvSpPr>
        <p:spPr>
          <a:xfrm>
            <a:off x="872400" y="1529175"/>
            <a:ext cx="3224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bg-BG" b="1" dirty="0"/>
              <a:t>Цел:  </a:t>
            </a:r>
            <a:r>
              <a:rPr lang="bg-BG" dirty="0"/>
              <a:t>Бърз поглед върху ключови показатели за текущия ден.</a:t>
            </a:r>
          </a:p>
          <a:p>
            <a:pPr marL="0" indent="0"/>
            <a:r>
              <a:rPr lang="bg-BG" b="1" dirty="0"/>
              <a:t>Показва: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Today’s Arrivals </a:t>
            </a:r>
            <a:r>
              <a:rPr lang="en-GB" dirty="0"/>
              <a:t>– </a:t>
            </a:r>
            <a:r>
              <a:rPr lang="bg-BG" dirty="0"/>
              <a:t>брой гости, настаняващи се днес (</a:t>
            </a:r>
            <a:r>
              <a:rPr lang="en-GB" dirty="0"/>
              <a:t>Confirmed/Checked-in).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Today’s Departures </a:t>
            </a:r>
            <a:r>
              <a:rPr lang="en-GB" dirty="0"/>
              <a:t>– </a:t>
            </a:r>
            <a:r>
              <a:rPr lang="bg-BG" dirty="0"/>
              <a:t>брой гости, напускащи днес (</a:t>
            </a:r>
            <a:r>
              <a:rPr lang="en-GB" dirty="0"/>
              <a:t>Checked-in).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Currently Occupied Rooms</a:t>
            </a:r>
            <a:r>
              <a:rPr lang="en-GB" dirty="0"/>
              <a:t> – </a:t>
            </a:r>
            <a:r>
              <a:rPr lang="bg-BG" dirty="0"/>
              <a:t>броя уникални стаи, заети в момента.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Използва </a:t>
            </a:r>
            <a:r>
              <a:rPr lang="en-GB" dirty="0"/>
              <a:t>CURDATE() </a:t>
            </a:r>
            <a:r>
              <a:rPr lang="bg-BG" dirty="0"/>
              <a:t>за динамично филтриране по текущата дата.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Подходящ за графичен </a:t>
            </a:r>
            <a:r>
              <a:rPr lang="en-GB" dirty="0"/>
              <a:t>dashboard </a:t>
            </a:r>
            <a:r>
              <a:rPr lang="bg-BG" dirty="0"/>
              <a:t>или оперативни справки на рецепция.</a:t>
            </a:r>
          </a:p>
        </p:txBody>
      </p:sp>
      <p:pic>
        <p:nvPicPr>
          <p:cNvPr id="2" name="Content Placeholder 5" descr="A computer code with text&#10;&#10;Description automatically generated">
            <a:extLst>
              <a:ext uri="{FF2B5EF4-FFF2-40B4-BE49-F238E27FC236}">
                <a16:creationId xmlns:a16="http://schemas.microsoft.com/office/drawing/2014/main" id="{5CB4DFB1-2C76-A28D-7D69-4CD8A8C4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00" y="1094642"/>
            <a:ext cx="5166360" cy="29542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79667F83-2528-77CF-2723-D1740D3C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EDE8FA22-030C-7318-9932-C7C7FEEB98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dirty="0"/>
              <a:t>Генериране на </a:t>
            </a:r>
            <a:r>
              <a:rPr lang="en-US" dirty="0"/>
              <a:t>Dummy Data</a:t>
            </a:r>
            <a:endParaRPr dirty="0"/>
          </a:p>
        </p:txBody>
      </p:sp>
      <p:sp>
        <p:nvSpPr>
          <p:cNvPr id="941" name="Google Shape;941;p41">
            <a:extLst>
              <a:ext uri="{FF2B5EF4-FFF2-40B4-BE49-F238E27FC236}">
                <a16:creationId xmlns:a16="http://schemas.microsoft.com/office/drawing/2014/main" id="{7689A18C-A28E-0751-F655-F39F2ACC20B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95600" y="1519950"/>
            <a:ext cx="2680975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>
                <a:latin typeface="UICTFontTextStyleBody"/>
              </a:rPr>
              <a:t>Dummy Data </a:t>
            </a:r>
            <a:r>
              <a:rPr lang="bg-BG" dirty="0">
                <a:latin typeface="UICTFontTextStyleBody"/>
              </a:rPr>
              <a:t>в контекста на бази данни е изкуствено създадена информация, използвана за тестове, разработка и демонстрации на бази данни, като симулира реална работа на системата. Използването на </a:t>
            </a:r>
            <a:r>
              <a:rPr lang="en-GB" dirty="0">
                <a:latin typeface="UICTFontTextStyleBody"/>
              </a:rPr>
              <a:t>Dummy Data </a:t>
            </a:r>
            <a:r>
              <a:rPr lang="bg-BG" dirty="0">
                <a:latin typeface="UICTFontTextStyleBody"/>
              </a:rPr>
              <a:t>гарантира, че базата е готова за реални операции и позволява безопасно откриване на грешки преди въвеждане на истински данни.</a:t>
            </a:r>
            <a:endParaRPr lang="bg-BG" dirty="0">
              <a:latin typeface=".AppleSystemUIFont"/>
            </a:endParaRPr>
          </a:p>
        </p:txBody>
      </p:sp>
      <p:sp>
        <p:nvSpPr>
          <p:cNvPr id="2" name="Google Shape;941;p41">
            <a:extLst>
              <a:ext uri="{FF2B5EF4-FFF2-40B4-BE49-F238E27FC236}">
                <a16:creationId xmlns:a16="http://schemas.microsoft.com/office/drawing/2014/main" id="{530932FB-73A8-F3D4-4B30-456F4526AB50}"/>
              </a:ext>
            </a:extLst>
          </p:cNvPr>
          <p:cNvSpPr txBox="1">
            <a:spLocks/>
          </p:cNvSpPr>
          <p:nvPr/>
        </p:nvSpPr>
        <p:spPr>
          <a:xfrm>
            <a:off x="3660139" y="1304925"/>
            <a:ext cx="4814575" cy="31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bg-BG" dirty="0">
                <a:latin typeface="UICTFontTextStyleBody"/>
              </a:rPr>
              <a:t>В нашата база данни </a:t>
            </a:r>
            <a:r>
              <a:rPr lang="en-GB" dirty="0">
                <a:latin typeface="UICTFontTextStyleBody"/>
              </a:rPr>
              <a:t>Dummy Data </a:t>
            </a:r>
            <a:r>
              <a:rPr lang="bg-BG" dirty="0">
                <a:latin typeface="UICTFontTextStyleBody"/>
              </a:rPr>
              <a:t>е създадена, за да симулира реална хотелска система. Тя включва:</a:t>
            </a:r>
            <a:endParaRPr lang="bg-BG" dirty="0">
              <a:latin typeface=".AppleSystemUIFont"/>
            </a:endParaRPr>
          </a:p>
          <a:p>
            <a:pPr marL="0" indent="0"/>
            <a:r>
              <a:rPr lang="bg-BG" dirty="0">
                <a:latin typeface="UICTFontTextStyleBody"/>
              </a:rPr>
              <a:t>• </a:t>
            </a:r>
            <a:r>
              <a:rPr lang="bg-BG" b="1" dirty="0">
                <a:latin typeface="UICTFontTextStyleEmphasizedBody"/>
              </a:rPr>
              <a:t>Роли и служители</a:t>
            </a:r>
            <a:r>
              <a:rPr lang="bg-BG" dirty="0">
                <a:latin typeface="UICTFontTextStyleBody"/>
              </a:rPr>
              <a:t>, като </a:t>
            </a:r>
            <a:r>
              <a:rPr lang="en-GB" dirty="0">
                <a:latin typeface="UICTFontTextStyleBody"/>
              </a:rPr>
              <a:t>Manager, Receptionist, Housekeeping </a:t>
            </a:r>
            <a:r>
              <a:rPr lang="bg-BG" dirty="0">
                <a:latin typeface="UICTFontTextStyleBody"/>
              </a:rPr>
              <a:t>и </a:t>
            </a:r>
            <a:r>
              <a:rPr lang="en-GB" dirty="0">
                <a:latin typeface="UICTFontTextStyleBody"/>
              </a:rPr>
              <a:t>Accounting, </a:t>
            </a:r>
            <a:r>
              <a:rPr lang="bg-BG" dirty="0">
                <a:latin typeface="UICTFontTextStyleBody"/>
              </a:rPr>
              <a:t>с различни статуси и начални данни.</a:t>
            </a:r>
            <a:endParaRPr lang="bg-BG" dirty="0">
              <a:latin typeface=".AppleSystemUIFont"/>
            </a:endParaRPr>
          </a:p>
          <a:p>
            <a:pPr marL="0" indent="0"/>
            <a:r>
              <a:rPr lang="bg-BG" dirty="0">
                <a:latin typeface="UICTFontTextStyleBody"/>
              </a:rPr>
              <a:t>• </a:t>
            </a:r>
            <a:r>
              <a:rPr lang="bg-BG" b="1" dirty="0">
                <a:latin typeface="UICTFontTextStyleEmphasizedBody"/>
              </a:rPr>
              <a:t>Видове стаи</a:t>
            </a:r>
            <a:r>
              <a:rPr lang="bg-BG" dirty="0">
                <a:latin typeface="UICTFontTextStyleBody"/>
              </a:rPr>
              <a:t>, с различен капацитет, цени и удобства, като някои стаи са временно недостъпни (</a:t>
            </a:r>
            <a:r>
              <a:rPr lang="en-GB" dirty="0">
                <a:latin typeface="UICTFontTextStyleBody"/>
              </a:rPr>
              <a:t>Maintenance).</a:t>
            </a:r>
            <a:endParaRPr lang="en-GB" dirty="0">
              <a:latin typeface=".AppleSystemUIFont"/>
            </a:endParaRPr>
          </a:p>
          <a:p>
            <a:pPr marL="0" indent="0"/>
            <a:r>
              <a:rPr lang="en-GB" dirty="0">
                <a:latin typeface="UICTFontTextStyleBody"/>
              </a:rPr>
              <a:t>• </a:t>
            </a:r>
            <a:r>
              <a:rPr lang="bg-BG" b="1" dirty="0">
                <a:latin typeface="UICTFontTextStyleEmphasizedBody"/>
              </a:rPr>
              <a:t>Клиенти и резервации</a:t>
            </a:r>
            <a:r>
              <a:rPr lang="bg-BG" dirty="0">
                <a:latin typeface="UICTFontTextStyleBody"/>
              </a:rPr>
              <a:t>, включително многостайни резервации, днес пристигащи, текущи заминаващи и бъдещи гости с </a:t>
            </a:r>
            <a:r>
              <a:rPr lang="en-GB" dirty="0">
                <a:latin typeface="UICTFontTextStyleBody"/>
              </a:rPr>
              <a:t>pay-at-</a:t>
            </a:r>
            <a:r>
              <a:rPr lang="en-GB" dirty="0" err="1">
                <a:latin typeface="UICTFontTextStyleBody"/>
              </a:rPr>
              <a:t>checkin</a:t>
            </a:r>
            <a:r>
              <a:rPr lang="en-GB" dirty="0">
                <a:latin typeface="UICTFontTextStyleBody"/>
              </a:rPr>
              <a:t>.</a:t>
            </a:r>
            <a:endParaRPr lang="en-GB" dirty="0">
              <a:latin typeface=".AppleSystemUIFont"/>
            </a:endParaRPr>
          </a:p>
          <a:p>
            <a:pPr marL="0" indent="0"/>
            <a:r>
              <a:rPr lang="en-GB" dirty="0">
                <a:latin typeface="UICTFontTextStyleBody"/>
              </a:rPr>
              <a:t>• </a:t>
            </a:r>
            <a:r>
              <a:rPr lang="bg-BG" b="1" dirty="0">
                <a:latin typeface="UICTFontTextStyleEmphasizedBody"/>
              </a:rPr>
              <a:t>Плащания и </a:t>
            </a:r>
            <a:r>
              <a:rPr lang="en-GB" b="1" dirty="0">
                <a:latin typeface="UICTFontTextStyleEmphasizedBody"/>
              </a:rPr>
              <a:t>workflow</a:t>
            </a:r>
            <a:r>
              <a:rPr lang="en-GB" dirty="0">
                <a:latin typeface="UICTFontTextStyleBody"/>
              </a:rPr>
              <a:t>, </a:t>
            </a:r>
            <a:r>
              <a:rPr lang="bg-BG" dirty="0">
                <a:latin typeface="UICTFontTextStyleBody"/>
              </a:rPr>
              <a:t>включително завършени и очакващи плащания, проверка на статуси и изпълнение на процедурите </a:t>
            </a:r>
            <a:r>
              <a:rPr lang="en-GB" dirty="0" err="1">
                <a:latin typeface="UICTFontTextStyleBody"/>
              </a:rPr>
              <a:t>PerformRoomCheckIn</a:t>
            </a:r>
            <a:r>
              <a:rPr lang="en-GB" dirty="0">
                <a:latin typeface="UICTFontTextStyleBody"/>
              </a:rPr>
              <a:t> </a:t>
            </a:r>
            <a:r>
              <a:rPr lang="bg-BG" dirty="0">
                <a:latin typeface="UICTFontTextStyleBody"/>
              </a:rPr>
              <a:t>и </a:t>
            </a:r>
            <a:r>
              <a:rPr lang="en-GB" dirty="0" err="1">
                <a:latin typeface="UICTFontTextStyleBody"/>
              </a:rPr>
              <a:t>PerformRoomCheckOut</a:t>
            </a:r>
            <a:r>
              <a:rPr lang="en-GB" dirty="0">
                <a:latin typeface="UICTFontTextStyleBody"/>
              </a:rPr>
              <a:t>.</a:t>
            </a:r>
            <a:endParaRPr lang="en-GB" dirty="0">
              <a:latin typeface=".AppleSystemUIFont"/>
            </a:endParaRPr>
          </a:p>
          <a:p>
            <a:pPr marL="0" indent="0"/>
            <a:r>
              <a:rPr lang="en-GB" dirty="0">
                <a:latin typeface="UICTFontTextStyleBody"/>
              </a:rPr>
              <a:t>• </a:t>
            </a:r>
            <a:r>
              <a:rPr lang="bg-BG" b="1" dirty="0">
                <a:latin typeface="UICTFontTextStyleEmphasizedBody"/>
              </a:rPr>
              <a:t>Тригери и ограничения</a:t>
            </a:r>
            <a:r>
              <a:rPr lang="bg-BG" dirty="0">
                <a:latin typeface="UICTFontTextStyleBody"/>
              </a:rPr>
              <a:t>, които симулират бизнес правила – проверка за дублирани резервации, непълни плащания, изтриване на типове стаи с налични стаи и ограничение на зависими записи.</a:t>
            </a:r>
            <a:endParaRPr lang="bg-BG" dirty="0">
              <a:latin typeface=".AppleSystemUIFont"/>
            </a:endParaRPr>
          </a:p>
        </p:txBody>
      </p:sp>
    </p:spTree>
    <p:extLst>
      <p:ext uri="{BB962C8B-B14F-4D97-AF65-F5344CB8AC3E}">
        <p14:creationId xmlns:p14="http://schemas.microsoft.com/office/powerpoint/2010/main" val="127396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922635-FFAB-E908-7C42-EC399498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396533"/>
            <a:ext cx="4472058" cy="4121834"/>
          </a:xfrm>
          <a:prstGeom prst="rect">
            <a:avLst/>
          </a:prstGeom>
        </p:spPr>
      </p:pic>
      <p:pic>
        <p:nvPicPr>
          <p:cNvPr id="4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64FE861-0358-342D-5A4B-E5F2FF9F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7025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21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87;p70">
            <a:extLst>
              <a:ext uri="{FF2B5EF4-FFF2-40B4-BE49-F238E27FC236}">
                <a16:creationId xmlns:a16="http://schemas.microsoft.com/office/drawing/2014/main" id="{12EA84CE-3723-E65C-6C8E-2820E878EE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Благодаря за вниманието.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6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>
          <a:extLst>
            <a:ext uri="{FF2B5EF4-FFF2-40B4-BE49-F238E27FC236}">
              <a16:creationId xmlns:a16="http://schemas.microsoft.com/office/drawing/2014/main" id="{066DB385-1CDE-EA31-8854-CBCB6342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59">
            <a:extLst>
              <a:ext uri="{FF2B5EF4-FFF2-40B4-BE49-F238E27FC236}">
                <a16:creationId xmlns:a16="http://schemas.microsoft.com/office/drawing/2014/main" id="{A6F00848-B8A5-583C-68B8-1AA7CA1970CB}"/>
              </a:ext>
            </a:extLst>
          </p:cNvPr>
          <p:cNvSpPr txBox="1"/>
          <p:nvPr/>
        </p:nvSpPr>
        <p:spPr>
          <a:xfrm>
            <a:off x="1192840" y="1153147"/>
            <a:ext cx="181746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Reservation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16" name="Google Shape;1416;p59">
            <a:extLst>
              <a:ext uri="{FF2B5EF4-FFF2-40B4-BE49-F238E27FC236}">
                <a16:creationId xmlns:a16="http://schemas.microsoft.com/office/drawing/2014/main" id="{7672DCFA-61DF-422F-DEE0-431FE638A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Система</a:t>
            </a:r>
            <a:endParaRPr dirty="0"/>
          </a:p>
        </p:txBody>
      </p:sp>
      <p:sp>
        <p:nvSpPr>
          <p:cNvPr id="1421" name="Google Shape;1421;p59">
            <a:extLst>
              <a:ext uri="{FF2B5EF4-FFF2-40B4-BE49-F238E27FC236}">
                <a16:creationId xmlns:a16="http://schemas.microsoft.com/office/drawing/2014/main" id="{814C9B44-F4DC-D10A-C372-915EFE2F89A6}"/>
              </a:ext>
            </a:extLst>
          </p:cNvPr>
          <p:cNvSpPr txBox="1"/>
          <p:nvPr/>
        </p:nvSpPr>
        <p:spPr>
          <a:xfrm>
            <a:off x="6019670" y="1515951"/>
            <a:ext cx="232227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Room Assignment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2" name="Google Shape;1422;p59">
            <a:extLst>
              <a:ext uri="{FF2B5EF4-FFF2-40B4-BE49-F238E27FC236}">
                <a16:creationId xmlns:a16="http://schemas.microsoft.com/office/drawing/2014/main" id="{C4F9B688-BEDB-BA7E-0748-53EC08212406}"/>
              </a:ext>
            </a:extLst>
          </p:cNvPr>
          <p:cNvSpPr txBox="1"/>
          <p:nvPr/>
        </p:nvSpPr>
        <p:spPr>
          <a:xfrm>
            <a:off x="6019670" y="3870365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Check out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1423" name="Google Shape;1423;p59">
            <a:extLst>
              <a:ext uri="{FF2B5EF4-FFF2-40B4-BE49-F238E27FC236}">
                <a16:creationId xmlns:a16="http://schemas.microsoft.com/office/drawing/2014/main" id="{FFCE6BE0-6F9E-1FD5-1D49-7583A2E1274F}"/>
              </a:ext>
            </a:extLst>
          </p:cNvPr>
          <p:cNvCxnSpPr>
            <a:cxnSpLocks/>
          </p:cNvCxnSpPr>
          <p:nvPr/>
        </p:nvCxnSpPr>
        <p:spPr>
          <a:xfrm rot="10800000">
            <a:off x="3116850" y="1504050"/>
            <a:ext cx="2796270" cy="237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425" name="Google Shape;1425;p59">
            <a:extLst>
              <a:ext uri="{FF2B5EF4-FFF2-40B4-BE49-F238E27FC236}">
                <a16:creationId xmlns:a16="http://schemas.microsoft.com/office/drawing/2014/main" id="{CDC768CC-EAA9-813B-EEAF-BB51F07E0C5E}"/>
              </a:ext>
            </a:extLst>
          </p:cNvPr>
          <p:cNvSpPr txBox="1"/>
          <p:nvPr/>
        </p:nvSpPr>
        <p:spPr>
          <a:xfrm>
            <a:off x="1272670" y="2086300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Payment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6" name="Google Shape;1426;p59">
            <a:extLst>
              <a:ext uri="{FF2B5EF4-FFF2-40B4-BE49-F238E27FC236}">
                <a16:creationId xmlns:a16="http://schemas.microsoft.com/office/drawing/2014/main" id="{733D46EF-8A20-12CB-CA47-9C71B5A15BA5}"/>
              </a:ext>
            </a:extLst>
          </p:cNvPr>
          <p:cNvSpPr txBox="1"/>
          <p:nvPr/>
        </p:nvSpPr>
        <p:spPr>
          <a:xfrm>
            <a:off x="1194519" y="3234478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Services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8" name="Google Shape;1428;p59">
            <a:extLst>
              <a:ext uri="{FF2B5EF4-FFF2-40B4-BE49-F238E27FC236}">
                <a16:creationId xmlns:a16="http://schemas.microsoft.com/office/drawing/2014/main" id="{8DFE60A4-1BC6-5029-F27B-B84C244203DD}"/>
              </a:ext>
            </a:extLst>
          </p:cNvPr>
          <p:cNvSpPr txBox="1"/>
          <p:nvPr/>
        </p:nvSpPr>
        <p:spPr>
          <a:xfrm>
            <a:off x="5913120" y="2693158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Check In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1433" name="Google Shape;1433;p59">
            <a:extLst>
              <a:ext uri="{FF2B5EF4-FFF2-40B4-BE49-F238E27FC236}">
                <a16:creationId xmlns:a16="http://schemas.microsoft.com/office/drawing/2014/main" id="{5CC5BBE4-9424-2BFC-73C3-C15E10DC6103}"/>
              </a:ext>
            </a:extLst>
          </p:cNvPr>
          <p:cNvCxnSpPr>
            <a:cxnSpLocks/>
          </p:cNvCxnSpPr>
          <p:nvPr/>
        </p:nvCxnSpPr>
        <p:spPr>
          <a:xfrm rot="10800000">
            <a:off x="2406846" y="2580775"/>
            <a:ext cx="3356166" cy="43867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34" name="Google Shape;1434;p59">
            <a:extLst>
              <a:ext uri="{FF2B5EF4-FFF2-40B4-BE49-F238E27FC236}">
                <a16:creationId xmlns:a16="http://schemas.microsoft.com/office/drawing/2014/main" id="{828E1A6E-B2B5-7F24-7D8D-F60DE0ED5703}"/>
              </a:ext>
            </a:extLst>
          </p:cNvPr>
          <p:cNvCxnSpPr>
            <a:cxnSpLocks/>
          </p:cNvCxnSpPr>
          <p:nvPr/>
        </p:nvCxnSpPr>
        <p:spPr>
          <a:xfrm rot="10800000">
            <a:off x="2628902" y="3793381"/>
            <a:ext cx="3284218" cy="3742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35" name="Google Shape;1435;p59">
            <a:extLst>
              <a:ext uri="{FF2B5EF4-FFF2-40B4-BE49-F238E27FC236}">
                <a16:creationId xmlns:a16="http://schemas.microsoft.com/office/drawing/2014/main" id="{A6B055EC-DD10-E250-8FAE-20302D7E7D2B}"/>
              </a:ext>
            </a:extLst>
          </p:cNvPr>
          <p:cNvCxnSpPr>
            <a:cxnSpLocks/>
          </p:cNvCxnSpPr>
          <p:nvPr/>
        </p:nvCxnSpPr>
        <p:spPr>
          <a:xfrm flipV="1">
            <a:off x="3010300" y="2032076"/>
            <a:ext cx="3474207" cy="3413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6" name="Google Shape;1435;p59">
            <a:extLst>
              <a:ext uri="{FF2B5EF4-FFF2-40B4-BE49-F238E27FC236}">
                <a16:creationId xmlns:a16="http://schemas.microsoft.com/office/drawing/2014/main" id="{2B0AD68D-3327-4668-2AD5-5F7B86189F8E}"/>
              </a:ext>
            </a:extLst>
          </p:cNvPr>
          <p:cNvCxnSpPr>
            <a:cxnSpLocks/>
          </p:cNvCxnSpPr>
          <p:nvPr/>
        </p:nvCxnSpPr>
        <p:spPr>
          <a:xfrm flipV="1">
            <a:off x="2930470" y="3252242"/>
            <a:ext cx="3474207" cy="3413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73142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>
          <a:extLst>
            <a:ext uri="{FF2B5EF4-FFF2-40B4-BE49-F238E27FC236}">
              <a16:creationId xmlns:a16="http://schemas.microsoft.com/office/drawing/2014/main" id="{E1BD076D-A963-0517-CD12-3C18795D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>
            <a:extLst>
              <a:ext uri="{FF2B5EF4-FFF2-40B4-BE49-F238E27FC236}">
                <a16:creationId xmlns:a16="http://schemas.microsoft.com/office/drawing/2014/main" id="{7AE3C214-975E-F02A-A8FB-F85350352B7B}"/>
              </a:ext>
            </a:extLst>
          </p:cNvPr>
          <p:cNvSpPr/>
          <p:nvPr/>
        </p:nvSpPr>
        <p:spPr>
          <a:xfrm rot="10800000">
            <a:off x="4751872" y="-1928492"/>
            <a:ext cx="4392129" cy="259071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9">
            <a:extLst>
              <a:ext uri="{FF2B5EF4-FFF2-40B4-BE49-F238E27FC236}">
                <a16:creationId xmlns:a16="http://schemas.microsoft.com/office/drawing/2014/main" id="{05171BF0-043A-5E4A-FA0B-1DB549B2224F}"/>
              </a:ext>
            </a:extLst>
          </p:cNvPr>
          <p:cNvSpPr/>
          <p:nvPr/>
        </p:nvSpPr>
        <p:spPr>
          <a:xfrm flipH="1">
            <a:off x="-853520" y="4240817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9">
            <a:extLst>
              <a:ext uri="{FF2B5EF4-FFF2-40B4-BE49-F238E27FC236}">
                <a16:creationId xmlns:a16="http://schemas.microsoft.com/office/drawing/2014/main" id="{8A84FB41-8C12-EEA2-BC73-EF59A9F4F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599" y="16827"/>
            <a:ext cx="3583600" cy="779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 err="1"/>
              <a:t>Моделиране</a:t>
            </a:r>
            <a:r>
              <a:rPr lang="ru-RU" sz="2000" dirty="0"/>
              <a:t> на </a:t>
            </a:r>
            <a:r>
              <a:rPr lang="ru-RU" sz="2000" dirty="0" err="1"/>
              <a:t>таблиците</a:t>
            </a:r>
            <a:r>
              <a:rPr lang="ru-RU" sz="2000" dirty="0"/>
              <a:t> и </a:t>
            </a:r>
            <a:r>
              <a:rPr lang="ru-RU" sz="2000" dirty="0" err="1"/>
              <a:t>връзките</a:t>
            </a:r>
            <a:r>
              <a:rPr lang="ru-RU" sz="2000" dirty="0"/>
              <a:t> между </a:t>
            </a:r>
            <a:r>
              <a:rPr lang="ru-RU" sz="2000" dirty="0" err="1"/>
              <a:t>тях</a:t>
            </a:r>
            <a:endParaRPr sz="2000" dirty="0"/>
          </a:p>
        </p:txBody>
      </p:sp>
      <p:grpSp>
        <p:nvGrpSpPr>
          <p:cNvPr id="4" name="Google Shape;891;p39">
            <a:extLst>
              <a:ext uri="{FF2B5EF4-FFF2-40B4-BE49-F238E27FC236}">
                <a16:creationId xmlns:a16="http://schemas.microsoft.com/office/drawing/2014/main" id="{2F3B72AB-F0FC-B207-CA8C-4884A76C4496}"/>
              </a:ext>
            </a:extLst>
          </p:cNvPr>
          <p:cNvGrpSpPr/>
          <p:nvPr/>
        </p:nvGrpSpPr>
        <p:grpSpPr>
          <a:xfrm flipH="1">
            <a:off x="7121175" y="3129534"/>
            <a:ext cx="3094729" cy="1111283"/>
            <a:chOff x="1748550" y="1613039"/>
            <a:chExt cx="3842475" cy="1379962"/>
          </a:xfrm>
        </p:grpSpPr>
        <p:grpSp>
          <p:nvGrpSpPr>
            <p:cNvPr id="5" name="Google Shape;892;p39">
              <a:extLst>
                <a:ext uri="{FF2B5EF4-FFF2-40B4-BE49-F238E27FC236}">
                  <a16:creationId xmlns:a16="http://schemas.microsoft.com/office/drawing/2014/main" id="{8B1496AF-A911-6357-D70C-06D1BBDCB2A2}"/>
                </a:ext>
              </a:extLst>
            </p:cNvPr>
            <p:cNvGrpSpPr/>
            <p:nvPr/>
          </p:nvGrpSpPr>
          <p:grpSpPr>
            <a:xfrm>
              <a:off x="1754675" y="2577138"/>
              <a:ext cx="1945675" cy="56700"/>
              <a:chOff x="1754675" y="2661275"/>
              <a:chExt cx="1945675" cy="56700"/>
            </a:xfrm>
          </p:grpSpPr>
          <p:cxnSp>
            <p:nvCxnSpPr>
              <p:cNvPr id="22" name="Google Shape;893;p39">
                <a:extLst>
                  <a:ext uri="{FF2B5EF4-FFF2-40B4-BE49-F238E27FC236}">
                    <a16:creationId xmlns:a16="http://schemas.microsoft.com/office/drawing/2014/main" id="{5A4383F9-7F49-0839-76CA-9FD39FF2F614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" name="Google Shape;894;p39">
                <a:extLst>
                  <a:ext uri="{FF2B5EF4-FFF2-40B4-BE49-F238E27FC236}">
                    <a16:creationId xmlns:a16="http://schemas.microsoft.com/office/drawing/2014/main" id="{5937F036-EA96-386B-BB67-861194C07A8A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95;p39">
              <a:extLst>
                <a:ext uri="{FF2B5EF4-FFF2-40B4-BE49-F238E27FC236}">
                  <a16:creationId xmlns:a16="http://schemas.microsoft.com/office/drawing/2014/main" id="{C6463FFF-E4C9-BC54-B612-52A0F7E442F2}"/>
                </a:ext>
              </a:extLst>
            </p:cNvPr>
            <p:cNvGrpSpPr/>
            <p:nvPr/>
          </p:nvGrpSpPr>
          <p:grpSpPr>
            <a:xfrm>
              <a:off x="1754616" y="2823901"/>
              <a:ext cx="1938597" cy="169100"/>
              <a:chOff x="1754675" y="2824000"/>
              <a:chExt cx="4728285" cy="412439"/>
            </a:xfrm>
          </p:grpSpPr>
          <p:sp>
            <p:nvSpPr>
              <p:cNvPr id="20" name="Google Shape;896;p39">
                <a:extLst>
                  <a:ext uri="{FF2B5EF4-FFF2-40B4-BE49-F238E27FC236}">
                    <a16:creationId xmlns:a16="http://schemas.microsoft.com/office/drawing/2014/main" id="{06D22693-6A8A-39CE-FB55-814C4CC84FB6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" name="Google Shape;897;p39">
                <a:extLst>
                  <a:ext uri="{FF2B5EF4-FFF2-40B4-BE49-F238E27FC236}">
                    <a16:creationId xmlns:a16="http://schemas.microsoft.com/office/drawing/2014/main" id="{7BE8ADD7-CAA3-7085-BB1B-584C24493A06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898;p39">
              <a:extLst>
                <a:ext uri="{FF2B5EF4-FFF2-40B4-BE49-F238E27FC236}">
                  <a16:creationId xmlns:a16="http://schemas.microsoft.com/office/drawing/2014/main" id="{1C9371A1-3F92-4505-FC2D-D759834DDD93}"/>
                </a:ext>
              </a:extLst>
            </p:cNvPr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18" name="Google Shape;899;p39">
                <a:extLst>
                  <a:ext uri="{FF2B5EF4-FFF2-40B4-BE49-F238E27FC236}">
                    <a16:creationId xmlns:a16="http://schemas.microsoft.com/office/drawing/2014/main" id="{BD3C178B-E1C6-37BB-1778-E4FA286E5953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9" name="Google Shape;900;p39">
                <a:extLst>
                  <a:ext uri="{FF2B5EF4-FFF2-40B4-BE49-F238E27FC236}">
                    <a16:creationId xmlns:a16="http://schemas.microsoft.com/office/drawing/2014/main" id="{F562A47F-3727-AC32-DAB3-112A3570DFB4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01;p39">
              <a:extLst>
                <a:ext uri="{FF2B5EF4-FFF2-40B4-BE49-F238E27FC236}">
                  <a16:creationId xmlns:a16="http://schemas.microsoft.com/office/drawing/2014/main" id="{9955D71A-8164-6865-155E-45FD260838B1}"/>
                </a:ext>
              </a:extLst>
            </p:cNvPr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16" name="Google Shape;902;p39">
                <a:extLst>
                  <a:ext uri="{FF2B5EF4-FFF2-40B4-BE49-F238E27FC236}">
                    <a16:creationId xmlns:a16="http://schemas.microsoft.com/office/drawing/2014/main" id="{9AB8BEDF-E4E9-CF5F-A0B0-1EF109A0A2C1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" name="Google Shape;903;p39">
                <a:extLst>
                  <a:ext uri="{FF2B5EF4-FFF2-40B4-BE49-F238E27FC236}">
                    <a16:creationId xmlns:a16="http://schemas.microsoft.com/office/drawing/2014/main" id="{27649569-9E1E-50A0-137B-4BD50991B3C3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04;p39">
              <a:extLst>
                <a:ext uri="{FF2B5EF4-FFF2-40B4-BE49-F238E27FC236}">
                  <a16:creationId xmlns:a16="http://schemas.microsoft.com/office/drawing/2014/main" id="{F21ED724-17C7-BE0D-2CBC-FA81AE5E84C3}"/>
                </a:ext>
              </a:extLst>
            </p:cNvPr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14" name="Google Shape;905;p39">
                <a:extLst>
                  <a:ext uri="{FF2B5EF4-FFF2-40B4-BE49-F238E27FC236}">
                    <a16:creationId xmlns:a16="http://schemas.microsoft.com/office/drawing/2014/main" id="{6E1C64AA-ED0C-1BCF-5A23-A6D9C948A0AD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906;p39">
                <a:extLst>
                  <a:ext uri="{FF2B5EF4-FFF2-40B4-BE49-F238E27FC236}">
                    <a16:creationId xmlns:a16="http://schemas.microsoft.com/office/drawing/2014/main" id="{F3DFE5F7-DDC6-32F7-9286-26D0BC1A4D3F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07;p39">
              <a:extLst>
                <a:ext uri="{FF2B5EF4-FFF2-40B4-BE49-F238E27FC236}">
                  <a16:creationId xmlns:a16="http://schemas.microsoft.com/office/drawing/2014/main" id="{B9356526-4201-56E1-182C-427B168B3491}"/>
                </a:ext>
              </a:extLst>
            </p:cNvPr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12" name="Google Shape;908;p39">
                <a:extLst>
                  <a:ext uri="{FF2B5EF4-FFF2-40B4-BE49-F238E27FC236}">
                    <a16:creationId xmlns:a16="http://schemas.microsoft.com/office/drawing/2014/main" id="{353710E0-0B32-D32D-8283-F07B006B2DDC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" name="Google Shape;909;p39">
                <a:extLst>
                  <a:ext uri="{FF2B5EF4-FFF2-40B4-BE49-F238E27FC236}">
                    <a16:creationId xmlns:a16="http://schemas.microsoft.com/office/drawing/2014/main" id="{A52709A4-889A-2DDE-700D-850E259D649D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881;p39">
            <a:extLst>
              <a:ext uri="{FF2B5EF4-FFF2-40B4-BE49-F238E27FC236}">
                <a16:creationId xmlns:a16="http://schemas.microsoft.com/office/drawing/2014/main" id="{FDA58226-36BE-0924-EF3E-E28623CAB55B}"/>
              </a:ext>
            </a:extLst>
          </p:cNvPr>
          <p:cNvGrpSpPr/>
          <p:nvPr/>
        </p:nvGrpSpPr>
        <p:grpSpPr>
          <a:xfrm>
            <a:off x="-1317566" y="496723"/>
            <a:ext cx="3140396" cy="541907"/>
            <a:chOff x="-528216" y="3116173"/>
            <a:chExt cx="3140396" cy="541907"/>
          </a:xfrm>
        </p:grpSpPr>
        <p:grpSp>
          <p:nvGrpSpPr>
            <p:cNvPr id="25" name="Google Shape;882;p39">
              <a:extLst>
                <a:ext uri="{FF2B5EF4-FFF2-40B4-BE49-F238E27FC236}">
                  <a16:creationId xmlns:a16="http://schemas.microsoft.com/office/drawing/2014/main" id="{9EDEE18F-C4F9-AF31-059D-0291437C4FFB}"/>
                </a:ext>
              </a:extLst>
            </p:cNvPr>
            <p:cNvGrpSpPr/>
            <p:nvPr/>
          </p:nvGrpSpPr>
          <p:grpSpPr>
            <a:xfrm>
              <a:off x="-528216" y="3434317"/>
              <a:ext cx="2877996" cy="223763"/>
              <a:chOff x="1748550" y="2064750"/>
              <a:chExt cx="3573375" cy="277863"/>
            </a:xfrm>
          </p:grpSpPr>
          <p:sp>
            <p:nvSpPr>
              <p:cNvPr id="32" name="Google Shape;883;p39">
                <a:extLst>
                  <a:ext uri="{FF2B5EF4-FFF2-40B4-BE49-F238E27FC236}">
                    <a16:creationId xmlns:a16="http://schemas.microsoft.com/office/drawing/2014/main" id="{FDEB3C67-DE7C-5945-C64D-E187FD7BF138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" name="Google Shape;884;p39">
                <a:extLst>
                  <a:ext uri="{FF2B5EF4-FFF2-40B4-BE49-F238E27FC236}">
                    <a16:creationId xmlns:a16="http://schemas.microsoft.com/office/drawing/2014/main" id="{FA9C5874-AC5D-E4FB-DFDF-3D2658E4AC81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885;p39">
              <a:extLst>
                <a:ext uri="{FF2B5EF4-FFF2-40B4-BE49-F238E27FC236}">
                  <a16:creationId xmlns:a16="http://schemas.microsoft.com/office/drawing/2014/main" id="{69739EE6-13BC-CA4C-76BF-82BE6295ADC0}"/>
                </a:ext>
              </a:extLst>
            </p:cNvPr>
            <p:cNvGrpSpPr/>
            <p:nvPr/>
          </p:nvGrpSpPr>
          <p:grpSpPr>
            <a:xfrm>
              <a:off x="-528208" y="3317016"/>
              <a:ext cx="2430741" cy="185537"/>
              <a:chOff x="1748547" y="1392116"/>
              <a:chExt cx="5911958" cy="451312"/>
            </a:xfrm>
          </p:grpSpPr>
          <p:sp>
            <p:nvSpPr>
              <p:cNvPr id="30" name="Google Shape;886;p39">
                <a:extLst>
                  <a:ext uri="{FF2B5EF4-FFF2-40B4-BE49-F238E27FC236}">
                    <a16:creationId xmlns:a16="http://schemas.microsoft.com/office/drawing/2014/main" id="{1A6B680F-B4AC-6C1B-0A65-110D6A091745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" name="Google Shape;887;p39">
                <a:extLst>
                  <a:ext uri="{FF2B5EF4-FFF2-40B4-BE49-F238E27FC236}">
                    <a16:creationId xmlns:a16="http://schemas.microsoft.com/office/drawing/2014/main" id="{055D3FCF-A019-337A-F412-1AFEFB28471C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888;p39">
              <a:extLst>
                <a:ext uri="{FF2B5EF4-FFF2-40B4-BE49-F238E27FC236}">
                  <a16:creationId xmlns:a16="http://schemas.microsoft.com/office/drawing/2014/main" id="{5803B124-CF48-C325-06FC-3CF821364109}"/>
                </a:ext>
              </a:extLst>
            </p:cNvPr>
            <p:cNvGrpSpPr/>
            <p:nvPr/>
          </p:nvGrpSpPr>
          <p:grpSpPr>
            <a:xfrm>
              <a:off x="-528216" y="3116173"/>
              <a:ext cx="3140396" cy="45661"/>
              <a:chOff x="1748550" y="1449263"/>
              <a:chExt cx="3899175" cy="56700"/>
            </a:xfrm>
          </p:grpSpPr>
          <p:cxnSp>
            <p:nvCxnSpPr>
              <p:cNvPr id="28" name="Google Shape;889;p39">
                <a:extLst>
                  <a:ext uri="{FF2B5EF4-FFF2-40B4-BE49-F238E27FC236}">
                    <a16:creationId xmlns:a16="http://schemas.microsoft.com/office/drawing/2014/main" id="{3052EAA7-7E15-F252-6DAA-C42DD9C162AB}"/>
                  </a:ext>
                </a:extLst>
              </p:cNvPr>
              <p:cNvCxnSpPr/>
              <p:nvPr/>
            </p:nvCxnSpPr>
            <p:spPr>
              <a:xfrm>
                <a:off x="1748550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890;p39">
                <a:extLst>
                  <a:ext uri="{FF2B5EF4-FFF2-40B4-BE49-F238E27FC236}">
                    <a16:creationId xmlns:a16="http://schemas.microsoft.com/office/drawing/2014/main" id="{36D56C8E-5EF5-215E-D5A8-9A93B27A3B2E}"/>
                  </a:ext>
                </a:extLst>
              </p:cNvPr>
              <p:cNvSpPr/>
              <p:nvPr/>
            </p:nvSpPr>
            <p:spPr>
              <a:xfrm>
                <a:off x="5591025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6F421128-B015-68B8-F918-2217A7DA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1964" y="362024"/>
            <a:ext cx="13034904" cy="483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39"/>
          <p:cNvGrpSpPr/>
          <p:nvPr/>
        </p:nvGrpSpPr>
        <p:grpSpPr>
          <a:xfrm>
            <a:off x="-1555691" y="3874548"/>
            <a:ext cx="3140396" cy="541907"/>
            <a:chOff x="-528216" y="3116173"/>
            <a:chExt cx="3140396" cy="541907"/>
          </a:xfrm>
        </p:grpSpPr>
        <p:grpSp>
          <p:nvGrpSpPr>
            <p:cNvPr id="882" name="Google Shape;882;p39"/>
            <p:cNvGrpSpPr/>
            <p:nvPr/>
          </p:nvGrpSpPr>
          <p:grpSpPr>
            <a:xfrm>
              <a:off x="-528216" y="3434317"/>
              <a:ext cx="2877996" cy="223763"/>
              <a:chOff x="1748550" y="2064750"/>
              <a:chExt cx="3573375" cy="277863"/>
            </a:xfrm>
          </p:grpSpPr>
          <p:sp>
            <p:nvSpPr>
              <p:cNvPr id="883" name="Google Shape;883;p39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4" name="Google Shape;884;p39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5" name="Google Shape;885;p39"/>
            <p:cNvGrpSpPr/>
            <p:nvPr/>
          </p:nvGrpSpPr>
          <p:grpSpPr>
            <a:xfrm>
              <a:off x="-528208" y="3317016"/>
              <a:ext cx="2430741" cy="185537"/>
              <a:chOff x="1748547" y="1392116"/>
              <a:chExt cx="5911958" cy="451312"/>
            </a:xfrm>
          </p:grpSpPr>
          <p:sp>
            <p:nvSpPr>
              <p:cNvPr id="886" name="Google Shape;886;p39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7" name="Google Shape;887;p39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39"/>
            <p:cNvGrpSpPr/>
            <p:nvPr/>
          </p:nvGrpSpPr>
          <p:grpSpPr>
            <a:xfrm>
              <a:off x="-528216" y="3116173"/>
              <a:ext cx="3140396" cy="45661"/>
              <a:chOff x="1748550" y="1449263"/>
              <a:chExt cx="3899175" cy="56700"/>
            </a:xfrm>
          </p:grpSpPr>
          <p:cxnSp>
            <p:nvCxnSpPr>
              <p:cNvPr id="889" name="Google Shape;889;p39"/>
              <p:cNvCxnSpPr/>
              <p:nvPr/>
            </p:nvCxnSpPr>
            <p:spPr>
              <a:xfrm>
                <a:off x="1748550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90" name="Google Shape;890;p39"/>
              <p:cNvSpPr/>
              <p:nvPr/>
            </p:nvSpPr>
            <p:spPr>
              <a:xfrm>
                <a:off x="5591025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1" name="Google Shape;891;p39"/>
          <p:cNvGrpSpPr/>
          <p:nvPr/>
        </p:nvGrpSpPr>
        <p:grpSpPr>
          <a:xfrm flipH="1">
            <a:off x="6416325" y="936479"/>
            <a:ext cx="3094729" cy="1111283"/>
            <a:chOff x="1748550" y="1613039"/>
            <a:chExt cx="3842475" cy="1379962"/>
          </a:xfrm>
        </p:grpSpPr>
        <p:grpSp>
          <p:nvGrpSpPr>
            <p:cNvPr id="892" name="Google Shape;892;p39"/>
            <p:cNvGrpSpPr/>
            <p:nvPr/>
          </p:nvGrpSpPr>
          <p:grpSpPr>
            <a:xfrm>
              <a:off x="1754675" y="2577138"/>
              <a:ext cx="1945675" cy="56700"/>
              <a:chOff x="1754675" y="2661275"/>
              <a:chExt cx="1945675" cy="56700"/>
            </a:xfrm>
          </p:grpSpPr>
          <p:cxnSp>
            <p:nvCxnSpPr>
              <p:cNvPr id="893" name="Google Shape;893;p3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94" name="Google Shape;894;p3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" name="Google Shape;895;p39"/>
            <p:cNvGrpSpPr/>
            <p:nvPr/>
          </p:nvGrpSpPr>
          <p:grpSpPr>
            <a:xfrm>
              <a:off x="1754616" y="2823901"/>
              <a:ext cx="1938597" cy="169100"/>
              <a:chOff x="1754675" y="2824000"/>
              <a:chExt cx="4728285" cy="412439"/>
            </a:xfrm>
          </p:grpSpPr>
          <p:sp>
            <p:nvSpPr>
              <p:cNvPr id="896" name="Google Shape;896;p3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7" name="Google Shape;897;p3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9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899" name="Google Shape;899;p3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0" name="Google Shape;900;p3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39"/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902" name="Google Shape;902;p39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3" name="Google Shape;903;p39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9"/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905" name="Google Shape;905;p39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06" name="Google Shape;906;p39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" name="Google Shape;907;p39"/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908" name="Google Shape;908;p3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9" name="Google Shape;909;p3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2831F84-C95C-CAA3-BF60-973DA67DFC5D}"/>
              </a:ext>
            </a:extLst>
          </p:cNvPr>
          <p:cNvSpPr txBox="1">
            <a:spLocks/>
          </p:cNvSpPr>
          <p:nvPr/>
        </p:nvSpPr>
        <p:spPr>
          <a:xfrm>
            <a:off x="264417" y="1000585"/>
            <a:ext cx="5166360" cy="5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bg-BG" sz="2900" b="1" dirty="0">
                <a:latin typeface="+mj-lt"/>
              </a:rPr>
              <a:t>Избор на модел – Релационна база данни</a:t>
            </a:r>
            <a:endParaRPr lang="bg-BG" sz="2900" dirty="0">
              <a:latin typeface="+mj-lt"/>
            </a:endParaRPr>
          </a:p>
          <a:p>
            <a:endParaRPr lang="en-BG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F2BE96-1E1C-FB92-0D86-EDB9DABF062F}"/>
              </a:ext>
            </a:extLst>
          </p:cNvPr>
          <p:cNvSpPr txBox="1">
            <a:spLocks/>
          </p:cNvSpPr>
          <p:nvPr/>
        </p:nvSpPr>
        <p:spPr>
          <a:xfrm>
            <a:off x="530733" y="1583425"/>
            <a:ext cx="5166360" cy="2355797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1900"/>
              <a:t>Проектът използва релационна база данни, защото структурата на хотелската система е силно организирана: стаи, клиенти, резервации, плащания и услуги.</a:t>
            </a:r>
          </a:p>
          <a:p>
            <a:r>
              <a:rPr lang="bg-BG" sz="1900"/>
              <a:t>Релационният модел позволява данните да са подредени в таблици с ясни връзки между тях, което улеснява търсенето и гарантира коректност на информацията.</a:t>
            </a:r>
          </a:p>
          <a:p>
            <a:endParaRPr lang="en-B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69FE0C-58F0-4315-40E4-06BC4D62B073}"/>
              </a:ext>
            </a:extLst>
          </p:cNvPr>
          <p:cNvSpPr txBox="1">
            <a:spLocks/>
          </p:cNvSpPr>
          <p:nvPr/>
        </p:nvSpPr>
        <p:spPr>
          <a:xfrm>
            <a:off x="1988820" y="736126"/>
            <a:ext cx="5166360" cy="3703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bg-BG" sz="2100" b="1">
                <a:latin typeface="+mj-lt"/>
              </a:rPr>
              <a:t>Избор на технология – </a:t>
            </a:r>
            <a:r>
              <a:rPr lang="en-GB" sz="2100" b="1">
                <a:latin typeface="+mj-lt"/>
              </a:rPr>
              <a:t>MySQL</a:t>
            </a:r>
            <a:endParaRPr lang="en-GB" sz="2100">
              <a:latin typeface="+mj-lt"/>
            </a:endParaRPr>
          </a:p>
          <a:p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AB4380-EE1C-B1E6-0B0E-F7719A95D083}"/>
              </a:ext>
            </a:extLst>
          </p:cNvPr>
          <p:cNvSpPr txBox="1">
            <a:spLocks/>
          </p:cNvSpPr>
          <p:nvPr/>
        </p:nvSpPr>
        <p:spPr>
          <a:xfrm>
            <a:off x="2175394" y="1380675"/>
            <a:ext cx="5166360" cy="331012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1900"/>
              <a:t>Използваме </a:t>
            </a:r>
            <a:r>
              <a:rPr lang="en-GB" sz="1900"/>
              <a:t>MySQL, </a:t>
            </a:r>
            <a:r>
              <a:rPr lang="bg-BG" sz="1900"/>
              <a:t>защото е широко разпространен, лесен за настройване и поддържа всички функции, които хотелската система изисква.</a:t>
            </a:r>
          </a:p>
          <a:p>
            <a:r>
              <a:rPr lang="en-GB" sz="1900"/>
              <a:t>MySQL </a:t>
            </a:r>
            <a:r>
              <a:rPr lang="bg-BG" sz="1900"/>
              <a:t>е подходящ за начинаещи и опитни разработчици. Той ни осигурява богата документация и поддръжка, както и силна защита чрез механизми за удостоверяване, криптиране и контрол на достъпа.</a:t>
            </a:r>
          </a:p>
          <a:p>
            <a:r>
              <a:rPr lang="en-GB" sz="1900"/>
              <a:t>MySQL Workbench </a:t>
            </a:r>
            <a:r>
              <a:rPr lang="bg-BG" sz="1900"/>
              <a:t>дава удобна графична среда за създаване на </a:t>
            </a:r>
            <a:r>
              <a:rPr lang="en-GB" sz="1900"/>
              <a:t>ER </a:t>
            </a:r>
            <a:r>
              <a:rPr lang="bg-BG" sz="1900"/>
              <a:t>диаграми, таблици и автоматично генериране на </a:t>
            </a:r>
            <a:r>
              <a:rPr lang="en-GB" sz="1900"/>
              <a:t>SQL </a:t>
            </a:r>
            <a:r>
              <a:rPr lang="bg-BG" sz="1900"/>
              <a:t>код.</a:t>
            </a:r>
          </a:p>
          <a:p>
            <a:endParaRPr lang="en-B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b="1" dirty="0"/>
              <a:t>План за съхраняване и защита на чувствителна информация</a:t>
            </a:r>
            <a:endParaRPr dirty="0"/>
          </a:p>
        </p:txBody>
      </p:sp>
      <p:sp>
        <p:nvSpPr>
          <p:cNvPr id="941" name="Google Shape;941;p41"/>
          <p:cNvSpPr txBox="1">
            <a:spLocks noGrp="1"/>
          </p:cNvSpPr>
          <p:nvPr>
            <p:ph type="subTitle" idx="2"/>
          </p:nvPr>
        </p:nvSpPr>
        <p:spPr>
          <a:xfrm>
            <a:off x="1348100" y="1667625"/>
            <a:ext cx="663385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bg-BG" b="1" dirty="0"/>
              <a:t>Защита на чувствителната информация се основава на механизми, внедрени в базата:</a:t>
            </a:r>
            <a:r>
              <a:rPr lang="bg-BG" dirty="0"/>
              <a:t> </a:t>
            </a:r>
            <a:endParaRPr lang="en-US" dirty="0"/>
          </a:p>
          <a:p>
            <a:pPr marL="0" indent="0"/>
            <a:endParaRPr lang="bg-BG" dirty="0"/>
          </a:p>
          <a:p>
            <a:pPr>
              <a:buFont typeface="Wingdings" pitchFamily="2" charset="2"/>
              <a:buChar char="ü"/>
            </a:pPr>
            <a:r>
              <a:rPr lang="bg-BG" dirty="0"/>
              <a:t>логическо разделяне на таблиците, 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soft delete </a:t>
            </a:r>
            <a:r>
              <a:rPr lang="bg-BG" dirty="0"/>
              <a:t>за клиенти и служители, </a:t>
            </a:r>
          </a:p>
          <a:p>
            <a:pPr>
              <a:buFont typeface="Wingdings" pitchFamily="2" charset="2"/>
              <a:buChar char="ü"/>
            </a:pPr>
            <a:r>
              <a:rPr lang="bg-BG" dirty="0"/>
              <a:t>ограничения (</a:t>
            </a:r>
            <a:r>
              <a:rPr lang="en-GB" dirty="0"/>
              <a:t>UNIQUE, CHECK, ENUM), </a:t>
            </a:r>
          </a:p>
          <a:p>
            <a:pPr>
              <a:buFont typeface="Wingdings" pitchFamily="2" charset="2"/>
              <a:buChar char="ü"/>
            </a:pPr>
            <a:r>
              <a:rPr lang="bg-BG" dirty="0"/>
              <a:t>защита чрез </a:t>
            </a:r>
            <a:r>
              <a:rPr lang="en-GB" dirty="0"/>
              <a:t>Foreign Keys, </a:t>
            </a:r>
          </a:p>
          <a:p>
            <a:pPr>
              <a:buFont typeface="Wingdings" pitchFamily="2" charset="2"/>
              <a:buChar char="ü"/>
            </a:pPr>
            <a:r>
              <a:rPr lang="bg-BG" dirty="0"/>
              <a:t>индекси върху критични полета, </a:t>
            </a:r>
          </a:p>
          <a:p>
            <a:pPr>
              <a:buFont typeface="Wingdings" pitchFamily="2" charset="2"/>
              <a:buChar char="ü"/>
            </a:pPr>
            <a:r>
              <a:rPr lang="bg-BG" dirty="0"/>
              <a:t>тригери, които предотвратяват опасни грешки. </a:t>
            </a:r>
          </a:p>
          <a:p>
            <a:pPr marL="0" indent="0"/>
            <a:br>
              <a:rPr lang="bg-BG" dirty="0"/>
            </a:br>
            <a:r>
              <a:rPr lang="bg-BG" dirty="0"/>
              <a:t>Всичко това осигурява структурна, логическа и операционна защита на личните данни.</a:t>
            </a:r>
            <a:endParaRPr lang="en-B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D294C6-2444-4894-C767-8743FCB93B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036353"/>
              </p:ext>
            </p:extLst>
          </p:nvPr>
        </p:nvGraphicFramePr>
        <p:xfrm>
          <a:off x="2400300" y="2"/>
          <a:ext cx="6743699" cy="51280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941">
                  <a:extLst>
                    <a:ext uri="{9D8B030D-6E8A-4147-A177-3AD203B41FA5}">
                      <a16:colId xmlns:a16="http://schemas.microsoft.com/office/drawing/2014/main" val="2328038992"/>
                    </a:ext>
                  </a:extLst>
                </a:gridCol>
                <a:gridCol w="1555051">
                  <a:extLst>
                    <a:ext uri="{9D8B030D-6E8A-4147-A177-3AD203B41FA5}">
                      <a16:colId xmlns:a16="http://schemas.microsoft.com/office/drawing/2014/main" val="2517674097"/>
                    </a:ext>
                  </a:extLst>
                </a:gridCol>
                <a:gridCol w="1988349">
                  <a:extLst>
                    <a:ext uri="{9D8B030D-6E8A-4147-A177-3AD203B41FA5}">
                      <a16:colId xmlns:a16="http://schemas.microsoft.com/office/drawing/2014/main" val="2444891531"/>
                    </a:ext>
                  </a:extLst>
                </a:gridCol>
                <a:gridCol w="1965358">
                  <a:extLst>
                    <a:ext uri="{9D8B030D-6E8A-4147-A177-3AD203B41FA5}">
                      <a16:colId xmlns:a16="http://schemas.microsoft.com/office/drawing/2014/main" val="391100046"/>
                    </a:ext>
                  </a:extLst>
                </a:gridCol>
              </a:tblGrid>
              <a:tr h="339714">
                <a:tc>
                  <a:txBody>
                    <a:bodyPr/>
                    <a:lstStyle/>
                    <a:p>
                      <a:r>
                        <a:rPr lang="bg-BG" sz="1200"/>
                        <a:t>Тип данни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Какво съхранява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Основно предназначение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Примери от схемата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3042476750"/>
                  </a:ext>
                </a:extLst>
              </a:tr>
              <a:tr h="594636">
                <a:tc>
                  <a:txBody>
                    <a:bodyPr/>
                    <a:lstStyle/>
                    <a:p>
                      <a:r>
                        <a:rPr lang="en-GB" sz="1200"/>
                        <a:t>INT UNSIGNED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Положителни цели числа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Уникални идентификатори (ключове)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role_id, customer_id, reservation_id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4193828658"/>
                  </a:ext>
                </a:extLst>
              </a:tr>
              <a:tr h="486117">
                <a:tc>
                  <a:txBody>
                    <a:bodyPr/>
                    <a:lstStyle/>
                    <a:p>
                      <a:r>
                        <a:rPr lang="en-GB" sz="1200"/>
                        <a:t>TINYINT UNSIGNED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Малки положителни числа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Капацитети и бройки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capacity, </a:t>
                      </a:r>
                      <a:r>
                        <a:rPr lang="en-GB" sz="1200" dirty="0" err="1"/>
                        <a:t>bed_count</a:t>
                      </a:r>
                      <a:r>
                        <a:rPr lang="en-GB" sz="1200" dirty="0"/>
                        <a:t>, </a:t>
                      </a:r>
                      <a:r>
                        <a:rPr lang="en-GB" sz="1200" dirty="0" err="1"/>
                        <a:t>number_of_guests</a:t>
                      </a:r>
                      <a:endParaRPr lang="en-GB" sz="1200" dirty="0"/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3148487154"/>
                  </a:ext>
                </a:extLst>
              </a:tr>
              <a:tr h="236466">
                <a:tc>
                  <a:txBody>
                    <a:bodyPr/>
                    <a:lstStyle/>
                    <a:p>
                      <a:r>
                        <a:rPr lang="en-GB" sz="1200"/>
                        <a:t>DECIMAL(8,2)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Дробни числа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Цени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standard_price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342024732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DECIMAL(10,2)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Дробни числа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Финансови стойности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amount, total_price, base_rate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1793939207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 dirty="0"/>
                        <a:t>VARCHAR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Кратък текст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Имена, имейли, номера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first_name, email, room_number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365406503"/>
                  </a:ext>
                </a:extLst>
              </a:tr>
              <a:tr h="236466">
                <a:tc>
                  <a:txBody>
                    <a:bodyPr/>
                    <a:lstStyle/>
                    <a:p>
                      <a:r>
                        <a:rPr lang="en-GB" sz="1200" dirty="0"/>
                        <a:t>TEXT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Дълъг текст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Описания и бележки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description, notes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1396499192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DATE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Дата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Календарни дати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date_of_birth, check_in_date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2031012507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TIME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Час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Часове от деня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available_from, available_to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804951634"/>
                  </a:ext>
                </a:extLst>
              </a:tr>
              <a:tr h="236466">
                <a:tc>
                  <a:txBody>
                    <a:bodyPr/>
                    <a:lstStyle/>
                    <a:p>
                      <a:r>
                        <a:rPr lang="en-GB" sz="1200"/>
                        <a:t>DATETIME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Дата и час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Времеви записвания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created_at, updated_at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3529964776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JSON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Структурирани данни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Списъци и обекти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amenities, images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2407965974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BOOLEAN / BOOL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Истина/лъжа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Активни/неактивни статуси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is_active, pay_at_checkin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4231915396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ENUM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Ограничени стойности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Статуси и методи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reservation_status</a:t>
                      </a:r>
                      <a:r>
                        <a:rPr lang="en-GB" sz="1200" dirty="0"/>
                        <a:t>, </a:t>
                      </a:r>
                      <a:r>
                        <a:rPr lang="en-GB" sz="1200" dirty="0" err="1"/>
                        <a:t>payment_method</a:t>
                      </a:r>
                      <a:endParaRPr lang="en-GB" sz="1200" dirty="0"/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1768389917"/>
                  </a:ext>
                </a:extLst>
              </a:tr>
            </a:tbl>
          </a:graphicData>
        </a:graphic>
      </p:graphicFrame>
      <p:sp>
        <p:nvSpPr>
          <p:cNvPr id="1177" name="Google Shape;1177;p50"/>
          <p:cNvSpPr txBox="1">
            <a:spLocks noGrp="1"/>
          </p:cNvSpPr>
          <p:nvPr>
            <p:ph type="title"/>
          </p:nvPr>
        </p:nvSpPr>
        <p:spPr>
          <a:xfrm>
            <a:off x="0" y="1040900"/>
            <a:ext cx="2449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dirty="0"/>
              <a:t>Определяне на типа данни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48"/>
          <p:cNvGrpSpPr/>
          <p:nvPr/>
        </p:nvGrpSpPr>
        <p:grpSpPr>
          <a:xfrm rot="10800000" flipH="1">
            <a:off x="-1544774" y="3310577"/>
            <a:ext cx="3296400" cy="703085"/>
            <a:chOff x="-12" y="3628590"/>
            <a:chExt cx="3296400" cy="703085"/>
          </a:xfrm>
        </p:grpSpPr>
        <p:grpSp>
          <p:nvGrpSpPr>
            <p:cNvPr id="1106" name="Google Shape;1106;p4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107" name="Google Shape;1107;p4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08" name="Google Shape;1108;p4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4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110" name="Google Shape;1110;p4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11" name="Google Shape;1111;p4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2" name="Google Shape;1112;p4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113" name="Google Shape;1113;p4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14" name="Google Shape;1114;p4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5" name="Google Shape;1115;p4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116" name="Google Shape;1116;p4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7" name="Google Shape;1117;p4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8"/>
          <p:cNvGrpSpPr/>
          <p:nvPr/>
        </p:nvGrpSpPr>
        <p:grpSpPr>
          <a:xfrm>
            <a:off x="7285859" y="749790"/>
            <a:ext cx="4555892" cy="541915"/>
            <a:chOff x="5950034" y="3380465"/>
            <a:chExt cx="4555892" cy="541915"/>
          </a:xfrm>
        </p:grpSpPr>
        <p:grpSp>
          <p:nvGrpSpPr>
            <p:cNvPr id="1119" name="Google Shape;1119;p48"/>
            <p:cNvGrpSpPr/>
            <p:nvPr/>
          </p:nvGrpSpPr>
          <p:grpSpPr>
            <a:xfrm rot="10800000">
              <a:off x="5950034" y="3380473"/>
              <a:ext cx="2877996" cy="223763"/>
              <a:chOff x="1748550" y="2064750"/>
              <a:chExt cx="3573375" cy="277863"/>
            </a:xfrm>
          </p:grpSpPr>
          <p:sp>
            <p:nvSpPr>
              <p:cNvPr id="1120" name="Google Shape;1120;p48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1" name="Google Shape;1121;p48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48"/>
            <p:cNvGrpSpPr/>
            <p:nvPr/>
          </p:nvGrpSpPr>
          <p:grpSpPr>
            <a:xfrm rot="10800000">
              <a:off x="6396949" y="3536010"/>
              <a:ext cx="2430997" cy="185534"/>
              <a:chOff x="1748547" y="1392116"/>
              <a:chExt cx="5911958" cy="451312"/>
            </a:xfrm>
          </p:grpSpPr>
          <p:sp>
            <p:nvSpPr>
              <p:cNvPr id="1123" name="Google Shape;1123;p48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24" name="Google Shape;1124;p48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5" name="Google Shape;1125;p48"/>
            <p:cNvGrpSpPr/>
            <p:nvPr/>
          </p:nvGrpSpPr>
          <p:grpSpPr>
            <a:xfrm rot="10800000">
              <a:off x="6906834" y="3876719"/>
              <a:ext cx="3140396" cy="45661"/>
              <a:chOff x="234768" y="1449263"/>
              <a:chExt cx="3899175" cy="56700"/>
            </a:xfrm>
          </p:grpSpPr>
          <p:cxnSp>
            <p:nvCxnSpPr>
              <p:cNvPr id="1126" name="Google Shape;1126;p48"/>
              <p:cNvCxnSpPr/>
              <p:nvPr/>
            </p:nvCxnSpPr>
            <p:spPr>
              <a:xfrm>
                <a:off x="234768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7" name="Google Shape;1127;p48"/>
              <p:cNvSpPr/>
              <p:nvPr/>
            </p:nvSpPr>
            <p:spPr>
              <a:xfrm>
                <a:off x="4077243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48"/>
            <p:cNvGrpSpPr/>
            <p:nvPr/>
          </p:nvGrpSpPr>
          <p:grpSpPr>
            <a:xfrm flipH="1">
              <a:off x="7495622" y="3380465"/>
              <a:ext cx="3010303" cy="45661"/>
              <a:chOff x="1766900" y="2869225"/>
              <a:chExt cx="3737650" cy="56700"/>
            </a:xfrm>
          </p:grpSpPr>
          <p:cxnSp>
            <p:nvCxnSpPr>
              <p:cNvPr id="1129" name="Google Shape;1129;p4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30" name="Google Shape;1130;p4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64DCE-6969-7AAE-78DB-2524D6C0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5" y="376835"/>
            <a:ext cx="5132577" cy="438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3FEA4B-FA2B-EC9B-BC48-CD88FB67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172" y="376835"/>
            <a:ext cx="5481736" cy="43031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968</Words>
  <Application>Microsoft Office PowerPoint</Application>
  <PresentationFormat>On-screen Show (16:9)</PresentationFormat>
  <Paragraphs>133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Barlow</vt:lpstr>
      <vt:lpstr>Arial</vt:lpstr>
      <vt:lpstr>Poppins ExtraBold</vt:lpstr>
      <vt:lpstr>Nunito Light</vt:lpstr>
      <vt:lpstr>.AppleSystemUIFont</vt:lpstr>
      <vt:lpstr>Anaheim</vt:lpstr>
      <vt:lpstr>UICTFontTextStyleBody</vt:lpstr>
      <vt:lpstr>Poppins Black</vt:lpstr>
      <vt:lpstr>Wingdings</vt:lpstr>
      <vt:lpstr>Poppins</vt:lpstr>
      <vt:lpstr>UICTFontTextStyleEmphasizedBody</vt:lpstr>
      <vt:lpstr>Data Analytics Strategy Toolkit by Slidesgo</vt:lpstr>
      <vt:lpstr>HOTEL RESERVATION SYSTEM</vt:lpstr>
      <vt:lpstr>Анализ на изискванията</vt:lpstr>
      <vt:lpstr>Система</vt:lpstr>
      <vt:lpstr>Моделиране на таблиците и връзките между тях</vt:lpstr>
      <vt:lpstr>PowerPoint Presentation</vt:lpstr>
      <vt:lpstr>PowerPoint Presentation</vt:lpstr>
      <vt:lpstr>План за съхраняване и защита на чувствителна информация</vt:lpstr>
      <vt:lpstr>Определяне на типа данни</vt:lpstr>
      <vt:lpstr>PowerPoint Presentation</vt:lpstr>
      <vt:lpstr>PowerPoint Presentation</vt:lpstr>
      <vt:lpstr>Използвани Trigger-и в базата данни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Процедури</vt:lpstr>
      <vt:lpstr>PowerPoint Presentation</vt:lpstr>
      <vt:lpstr>Dashboard</vt:lpstr>
      <vt:lpstr>Генериране на Dummy Data</vt:lpstr>
      <vt:lpstr>PowerPoint Presentation</vt:lpstr>
      <vt:lpstr>Благодаря за вниманието.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Vladislav Harizanov</cp:lastModifiedBy>
  <cp:revision>2</cp:revision>
  <dcterms:modified xsi:type="dcterms:W3CDTF">2026-01-05T18:31:00Z</dcterms:modified>
</cp:coreProperties>
</file>